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50" r:id="rId2"/>
  </p:sldMasterIdLst>
  <p:notesMasterIdLst>
    <p:notesMasterId r:id="rId19"/>
  </p:notesMasterIdLst>
  <p:handoutMasterIdLst>
    <p:handoutMasterId r:id="rId20"/>
  </p:handoutMasterIdLst>
  <p:sldIdLst>
    <p:sldId id="401" r:id="rId3"/>
    <p:sldId id="379" r:id="rId4"/>
    <p:sldId id="354" r:id="rId5"/>
    <p:sldId id="412" r:id="rId6"/>
    <p:sldId id="413" r:id="rId7"/>
    <p:sldId id="414" r:id="rId8"/>
    <p:sldId id="664" r:id="rId9"/>
    <p:sldId id="424" r:id="rId10"/>
    <p:sldId id="425" r:id="rId11"/>
    <p:sldId id="426" r:id="rId12"/>
    <p:sldId id="665" r:id="rId13"/>
    <p:sldId id="380" r:id="rId14"/>
    <p:sldId id="393" r:id="rId15"/>
    <p:sldId id="423" r:id="rId16"/>
    <p:sldId id="375" r:id="rId17"/>
    <p:sldId id="384" r:id="rId18"/>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631A"/>
    <a:srgbClr val="BE4D12"/>
    <a:srgbClr val="CC4D0E"/>
    <a:srgbClr val="F59E73"/>
    <a:srgbClr val="F17233"/>
    <a:srgbClr val="E65710"/>
    <a:srgbClr val="EF641A"/>
    <a:srgbClr val="D8854E"/>
    <a:srgbClr val="4C6A8A"/>
    <a:srgbClr val="415A7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8" autoAdjust="0"/>
    <p:restoredTop sz="80141" autoAdjust="0"/>
  </p:normalViewPr>
  <p:slideViewPr>
    <p:cSldViewPr snapToGrid="0" snapToObjects="1">
      <p:cViewPr>
        <p:scale>
          <a:sx n="125" d="100"/>
          <a:sy n="125" d="100"/>
        </p:scale>
        <p:origin x="1236"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6725"/>
          </a:xfrm>
          <a:prstGeom prst="rect">
            <a:avLst/>
          </a:prstGeom>
        </p:spPr>
        <p:txBody>
          <a:bodyPr vert="horz" lIns="91427" tIns="45713" rIns="91427" bIns="45713" rtlCol="0"/>
          <a:lstStyle>
            <a:lvl1pPr algn="l">
              <a:defRPr sz="1200"/>
            </a:lvl1pPr>
          </a:lstStyle>
          <a:p>
            <a:endParaRPr lang="en-US"/>
          </a:p>
        </p:txBody>
      </p:sp>
      <p:sp>
        <p:nvSpPr>
          <p:cNvPr id="3" name="Date Placeholder 2"/>
          <p:cNvSpPr>
            <a:spLocks noGrp="1"/>
          </p:cNvSpPr>
          <p:nvPr>
            <p:ph type="dt" sz="quarter" idx="1"/>
          </p:nvPr>
        </p:nvSpPr>
        <p:spPr>
          <a:xfrm>
            <a:off x="3970339" y="1"/>
            <a:ext cx="3038475" cy="466725"/>
          </a:xfrm>
          <a:prstGeom prst="rect">
            <a:avLst/>
          </a:prstGeom>
        </p:spPr>
        <p:txBody>
          <a:bodyPr vert="horz" lIns="91427" tIns="45713" rIns="91427" bIns="45713" rtlCol="0"/>
          <a:lstStyle>
            <a:lvl1pPr algn="r">
              <a:defRPr sz="1200"/>
            </a:lvl1pPr>
          </a:lstStyle>
          <a:p>
            <a:fld id="{468BE82A-65BA-4B90-B13B-3709FEFD8B04}" type="datetimeFigureOut">
              <a:rPr lang="en-US" smtClean="0"/>
              <a:t>5/8/2019</a:t>
            </a:fld>
            <a:endParaRPr lang="en-US"/>
          </a:p>
        </p:txBody>
      </p:sp>
      <p:sp>
        <p:nvSpPr>
          <p:cNvPr id="4" name="Footer Placeholder 3"/>
          <p:cNvSpPr>
            <a:spLocks noGrp="1"/>
          </p:cNvSpPr>
          <p:nvPr>
            <p:ph type="ftr" sz="quarter" idx="2"/>
          </p:nvPr>
        </p:nvSpPr>
        <p:spPr>
          <a:xfrm>
            <a:off x="1" y="8829676"/>
            <a:ext cx="3038475" cy="466725"/>
          </a:xfrm>
          <a:prstGeom prst="rect">
            <a:avLst/>
          </a:prstGeom>
        </p:spPr>
        <p:txBody>
          <a:bodyPr vert="horz" lIns="91427" tIns="45713" rIns="91427" bIns="45713" rtlCol="0" anchor="b"/>
          <a:lstStyle>
            <a:lvl1pPr algn="l">
              <a:defRPr sz="1200"/>
            </a:lvl1pPr>
          </a:lstStyle>
          <a:p>
            <a:endParaRPr lang="en-US"/>
          </a:p>
        </p:txBody>
      </p:sp>
      <p:sp>
        <p:nvSpPr>
          <p:cNvPr id="5" name="Slide Number Placeholder 4"/>
          <p:cNvSpPr>
            <a:spLocks noGrp="1"/>
          </p:cNvSpPr>
          <p:nvPr>
            <p:ph type="sldNum" sz="quarter" idx="3"/>
          </p:nvPr>
        </p:nvSpPr>
        <p:spPr>
          <a:xfrm>
            <a:off x="3970339" y="8829676"/>
            <a:ext cx="3038475" cy="466725"/>
          </a:xfrm>
          <a:prstGeom prst="rect">
            <a:avLst/>
          </a:prstGeom>
        </p:spPr>
        <p:txBody>
          <a:bodyPr vert="horz" lIns="91427" tIns="45713" rIns="91427" bIns="45713" rtlCol="0" anchor="b"/>
          <a:lstStyle>
            <a:lvl1pPr algn="r">
              <a:defRPr sz="1200"/>
            </a:lvl1pPr>
          </a:lstStyle>
          <a:p>
            <a:fld id="{D5BE6962-451A-40DA-85C4-5AD2E01EFEB0}" type="slidenum">
              <a:rPr lang="en-US" smtClean="0"/>
              <a:t>‹#›</a:t>
            </a:fld>
            <a:endParaRPr lang="en-US"/>
          </a:p>
        </p:txBody>
      </p:sp>
    </p:spTree>
    <p:extLst>
      <p:ext uri="{BB962C8B-B14F-4D97-AF65-F5344CB8AC3E}">
        <p14:creationId xmlns:p14="http://schemas.microsoft.com/office/powerpoint/2010/main" val="3645735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atin typeface="Arial"/>
              </a:defRPr>
            </a:lvl1pPr>
          </a:lstStyle>
          <a:p>
            <a:fld id="{B7B5344E-1DD1-694F-877F-5ACB63AEB1EB}" type="datetimeFigureOut">
              <a:rPr lang="en-US" smtClean="0"/>
              <a:pPr/>
              <a:t>5/8/2019</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atin typeface="Arial"/>
              </a:defRPr>
            </a:lvl1pPr>
          </a:lstStyle>
          <a:p>
            <a:fld id="{168A74F4-C269-F045-8003-4B58BDF14C5A}" type="slidenum">
              <a:rPr lang="en-US" smtClean="0"/>
              <a:pPr/>
              <a:t>‹#›</a:t>
            </a:fld>
            <a:endParaRPr lang="en-US" dirty="0"/>
          </a:p>
        </p:txBody>
      </p:sp>
    </p:spTree>
    <p:extLst>
      <p:ext uri="{BB962C8B-B14F-4D97-AF65-F5344CB8AC3E}">
        <p14:creationId xmlns:p14="http://schemas.microsoft.com/office/powerpoint/2010/main" val="10152231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A74F4-C269-F045-8003-4B58BDF14C5A}" type="slidenum">
              <a:rPr lang="en-US" smtClean="0"/>
              <a:pPr/>
              <a:t>1</a:t>
            </a:fld>
            <a:endParaRPr lang="en-US" dirty="0"/>
          </a:p>
        </p:txBody>
      </p:sp>
    </p:spTree>
    <p:extLst>
      <p:ext uri="{BB962C8B-B14F-4D97-AF65-F5344CB8AC3E}">
        <p14:creationId xmlns:p14="http://schemas.microsoft.com/office/powerpoint/2010/main" val="3786923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800" dirty="0"/>
              <a:t>Leads into 68/78/8800 series pages: overview of device hardware and phone connections (screenshot of landing page) </a:t>
            </a:r>
          </a:p>
          <a:p>
            <a:pPr lvl="1"/>
            <a:r>
              <a:rPr lang="en-US" sz="1800" dirty="0"/>
              <a:t>Each series pages splits up into guides </a:t>
            </a:r>
          </a:p>
          <a:p>
            <a:pPr lvl="1"/>
            <a:r>
              <a:rPr lang="en-US" sz="1600" dirty="0"/>
              <a:t>Support to Provide the guides specific to each series that will help end users bring the phone on the network and register to Evolve IP’s platform. </a:t>
            </a:r>
          </a:p>
          <a:p>
            <a:pPr lvl="1"/>
            <a:r>
              <a:rPr lang="en-US" sz="1800" dirty="0"/>
              <a:t>Administration Guides </a:t>
            </a:r>
            <a:r>
              <a:rPr lang="en-US" sz="1800" b="1" dirty="0"/>
              <a:t>(EIP only)</a:t>
            </a:r>
          </a:p>
          <a:p>
            <a:pPr lvl="1"/>
            <a:r>
              <a:rPr lang="en-US" sz="1800" dirty="0"/>
              <a:t>Quick Start Guide and User Guide </a:t>
            </a:r>
            <a:r>
              <a:rPr lang="en-US" sz="1800" b="1" dirty="0"/>
              <a:t>(Customer Facing)</a:t>
            </a:r>
          </a:p>
          <a:p>
            <a:endParaRPr lang="en-US" dirty="0"/>
          </a:p>
        </p:txBody>
      </p:sp>
      <p:sp>
        <p:nvSpPr>
          <p:cNvPr id="4" name="Slide Number Placeholder 3"/>
          <p:cNvSpPr>
            <a:spLocks noGrp="1"/>
          </p:cNvSpPr>
          <p:nvPr>
            <p:ph type="sldNum" sz="quarter" idx="5"/>
          </p:nvPr>
        </p:nvSpPr>
        <p:spPr/>
        <p:txBody>
          <a:bodyPr/>
          <a:lstStyle/>
          <a:p>
            <a:fld id="{168A74F4-C269-F045-8003-4B58BDF14C5A}" type="slidenum">
              <a:rPr lang="en-US" smtClean="0"/>
              <a:pPr/>
              <a:t>10</a:t>
            </a:fld>
            <a:endParaRPr lang="en-US" dirty="0"/>
          </a:p>
        </p:txBody>
      </p:sp>
    </p:spTree>
    <p:extLst>
      <p:ext uri="{BB962C8B-B14F-4D97-AF65-F5344CB8AC3E}">
        <p14:creationId xmlns:p14="http://schemas.microsoft.com/office/powerpoint/2010/main" val="2061085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7133"/>
            <a:r>
              <a:rPr lang="en-US" dirty="0">
                <a:solidFill>
                  <a:schemeClr val="tx1"/>
                </a:solidFill>
              </a:rPr>
              <a:t>Troubleshooting questions that Support will encounter once the product goes LIVE. </a:t>
            </a:r>
          </a:p>
          <a:p>
            <a:pPr defTabSz="457133"/>
            <a:r>
              <a:rPr lang="en-US" dirty="0">
                <a:solidFill>
                  <a:schemeClr val="tx1"/>
                </a:solidFill>
              </a:rPr>
              <a:t>Q/A’s on most common concerns reported</a:t>
            </a:r>
          </a:p>
          <a:p>
            <a:pPr defTabSz="457133"/>
            <a:r>
              <a:rPr lang="en-US" dirty="0">
                <a:solidFill>
                  <a:schemeClr val="tx1"/>
                </a:solidFill>
              </a:rPr>
              <a:t>Quick Resolution on common P4 requests: info requests, functionality, series specific features</a:t>
            </a:r>
          </a:p>
          <a:p>
            <a:pPr defTabSz="457133"/>
            <a:r>
              <a:rPr lang="en-US" dirty="0">
                <a:solidFill>
                  <a:schemeClr val="tx1"/>
                </a:solidFill>
              </a:rPr>
              <a:t>Use cases in where tickets need to be escalated to Tier 2 for review</a:t>
            </a:r>
          </a:p>
          <a:p>
            <a:pPr defTabSz="457133"/>
            <a:r>
              <a:rPr lang="en-US" dirty="0">
                <a:solidFill>
                  <a:schemeClr val="tx1"/>
                </a:solidFill>
              </a:rPr>
              <a:t>For ex. ACD, Custom Tags, DMS config changes, and so on. </a:t>
            </a:r>
          </a:p>
          <a:p>
            <a:endParaRPr lang="en-US" dirty="0"/>
          </a:p>
          <a:p>
            <a:endParaRPr lang="en-US" dirty="0"/>
          </a:p>
        </p:txBody>
      </p:sp>
      <p:sp>
        <p:nvSpPr>
          <p:cNvPr id="4" name="Slide Number Placeholder 3"/>
          <p:cNvSpPr>
            <a:spLocks noGrp="1"/>
          </p:cNvSpPr>
          <p:nvPr>
            <p:ph type="sldNum" sz="quarter" idx="5"/>
          </p:nvPr>
        </p:nvSpPr>
        <p:spPr/>
        <p:txBody>
          <a:bodyPr/>
          <a:lstStyle/>
          <a:p>
            <a:fld id="{168A74F4-C269-F045-8003-4B58BDF14C5A}" type="slidenum">
              <a:rPr lang="en-US" smtClean="0"/>
              <a:pPr/>
              <a:t>11</a:t>
            </a:fld>
            <a:endParaRPr lang="en-US" dirty="0"/>
          </a:p>
        </p:txBody>
      </p:sp>
    </p:spTree>
    <p:extLst>
      <p:ext uri="{BB962C8B-B14F-4D97-AF65-F5344CB8AC3E}">
        <p14:creationId xmlns:p14="http://schemas.microsoft.com/office/powerpoint/2010/main" val="936313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12: </a:t>
            </a:r>
          </a:p>
          <a:p>
            <a:r>
              <a:rPr lang="en-US" dirty="0"/>
              <a:t>-ask a general question P1 vs. P3 -Illustrate the scenario...talk thru the scenario </a:t>
            </a:r>
          </a:p>
          <a:p>
            <a:r>
              <a:rPr lang="en-US" dirty="0"/>
              <a:t>-FEEDBACK LOOP across multiple Functional areas and teams to reach resolution. </a:t>
            </a:r>
          </a:p>
        </p:txBody>
      </p:sp>
      <p:sp>
        <p:nvSpPr>
          <p:cNvPr id="4" name="Slide Number Placeholder 3"/>
          <p:cNvSpPr>
            <a:spLocks noGrp="1"/>
          </p:cNvSpPr>
          <p:nvPr>
            <p:ph type="sldNum" sz="quarter" idx="10"/>
          </p:nvPr>
        </p:nvSpPr>
        <p:spPr/>
        <p:txBody>
          <a:bodyPr/>
          <a:lstStyle/>
          <a:p>
            <a:fld id="{168A74F4-C269-F045-8003-4B58BDF14C5A}" type="slidenum">
              <a:rPr lang="en-US" smtClean="0"/>
              <a:pPr/>
              <a:t>12</a:t>
            </a:fld>
            <a:endParaRPr lang="en-US" dirty="0"/>
          </a:p>
        </p:txBody>
      </p:sp>
    </p:spTree>
    <p:extLst>
      <p:ext uri="{BB962C8B-B14F-4D97-AF65-F5344CB8AC3E}">
        <p14:creationId xmlns:p14="http://schemas.microsoft.com/office/powerpoint/2010/main" val="74898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A74F4-C269-F045-8003-4B58BDF14C5A}" type="slidenum">
              <a:rPr lang="en-US" smtClean="0"/>
              <a:pPr/>
              <a:t>13</a:t>
            </a:fld>
            <a:endParaRPr lang="en-US" dirty="0"/>
          </a:p>
        </p:txBody>
      </p:sp>
    </p:spTree>
    <p:extLst>
      <p:ext uri="{BB962C8B-B14F-4D97-AF65-F5344CB8AC3E}">
        <p14:creationId xmlns:p14="http://schemas.microsoft.com/office/powerpoint/2010/main" val="484241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8A74F4-C269-F045-8003-4B58BDF14C5A}" type="slidenum">
              <a:rPr lang="en-US" smtClean="0"/>
              <a:pPr/>
              <a:t>14</a:t>
            </a:fld>
            <a:endParaRPr lang="en-US" dirty="0"/>
          </a:p>
        </p:txBody>
      </p:sp>
    </p:spTree>
    <p:extLst>
      <p:ext uri="{BB962C8B-B14F-4D97-AF65-F5344CB8AC3E}">
        <p14:creationId xmlns:p14="http://schemas.microsoft.com/office/powerpoint/2010/main" val="914987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Proactive training for support before the 1</a:t>
            </a:r>
            <a:r>
              <a:rPr lang="en-US" baseline="30000" dirty="0"/>
              <a:t>st</a:t>
            </a:r>
            <a:r>
              <a:rPr lang="en-US" dirty="0"/>
              <a:t> implementation… shouldn’t take calls prior to this point. </a:t>
            </a:r>
          </a:p>
          <a:p>
            <a:r>
              <a:rPr lang="en-US" dirty="0"/>
              <a:t>Slide 15/16: </a:t>
            </a:r>
          </a:p>
          <a:p>
            <a:r>
              <a:rPr lang="en-US" dirty="0"/>
              <a:t>-Ending statement</a:t>
            </a:r>
          </a:p>
          <a:p>
            <a:r>
              <a:rPr lang="en-US" dirty="0"/>
              <a:t>-a lot of information. cisco is going to be part of our product suite... </a:t>
            </a:r>
          </a:p>
          <a:p>
            <a:r>
              <a:rPr lang="en-US" dirty="0"/>
              <a:t>-its important for the first line of defense be well equipped to handle these questions and concerns reported. </a:t>
            </a:r>
          </a:p>
          <a:p>
            <a:endParaRPr lang="en-US" dirty="0"/>
          </a:p>
          <a:p>
            <a:endParaRPr lang="en-US" dirty="0"/>
          </a:p>
        </p:txBody>
      </p:sp>
      <p:sp>
        <p:nvSpPr>
          <p:cNvPr id="4" name="Slide Number Placeholder 3"/>
          <p:cNvSpPr>
            <a:spLocks noGrp="1"/>
          </p:cNvSpPr>
          <p:nvPr>
            <p:ph type="sldNum" sz="quarter" idx="5"/>
          </p:nvPr>
        </p:nvSpPr>
        <p:spPr/>
        <p:txBody>
          <a:bodyPr/>
          <a:lstStyle/>
          <a:p>
            <a:fld id="{168A74F4-C269-F045-8003-4B58BDF14C5A}" type="slidenum">
              <a:rPr lang="en-US" smtClean="0"/>
              <a:pPr/>
              <a:t>15</a:t>
            </a:fld>
            <a:endParaRPr lang="en-US" dirty="0"/>
          </a:p>
        </p:txBody>
      </p:sp>
    </p:spTree>
    <p:extLst>
      <p:ext uri="{BB962C8B-B14F-4D97-AF65-F5344CB8AC3E}">
        <p14:creationId xmlns:p14="http://schemas.microsoft.com/office/powerpoint/2010/main" val="1226352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975360" y="4560572"/>
            <a:ext cx="5364480" cy="4320540"/>
          </a:xfrm>
          <a:prstGeom prst="rect">
            <a:avLst/>
          </a:prstGeom>
          <a:noFill/>
          <a:ln>
            <a:noFill/>
          </a:ln>
        </p:spPr>
        <p:txBody>
          <a:bodyPr spcFirstLastPara="1" wrap="square" lIns="96623" tIns="96623" rIns="96623" bIns="96623" anchor="ctr" anchorCtr="0">
            <a:noAutofit/>
          </a:bodyPr>
          <a:lstStyle/>
          <a:p>
            <a:pPr marL="181198" indent="-181198">
              <a:buClr>
                <a:schemeClr val="dk1"/>
              </a:buClr>
            </a:pPr>
            <a:endParaRPr sz="1100">
              <a:solidFill>
                <a:schemeClr val="dk1"/>
              </a:solidFill>
              <a:ea typeface="Arial"/>
              <a:cs typeface="Arial"/>
              <a:sym typeface="Arial"/>
            </a:endParaRPr>
          </a:p>
        </p:txBody>
      </p:sp>
      <p:sp>
        <p:nvSpPr>
          <p:cNvPr id="330" name="Shape 330"/>
          <p:cNvSpPr>
            <a:spLocks noGrp="1" noRot="1" noChangeAspect="1"/>
          </p:cNvSpPr>
          <p:nvPr>
            <p:ph type="sldImg" idx="2"/>
          </p:nvPr>
        </p:nvSpPr>
        <p:spPr>
          <a:xfrm>
            <a:off x="455613" y="719138"/>
            <a:ext cx="6402387" cy="36020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81643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a:solidFill>
                  <a:srgbClr val="FF0000"/>
                </a:solidFill>
              </a:rPr>
              <a:t>Here’s a quick outline on what I plan to cover today.  </a:t>
            </a:r>
          </a:p>
        </p:txBody>
      </p:sp>
      <p:sp>
        <p:nvSpPr>
          <p:cNvPr id="4" name="Slide Number Placeholder 3"/>
          <p:cNvSpPr>
            <a:spLocks noGrp="1"/>
          </p:cNvSpPr>
          <p:nvPr>
            <p:ph type="sldNum" sz="quarter" idx="10"/>
          </p:nvPr>
        </p:nvSpPr>
        <p:spPr/>
        <p:txBody>
          <a:bodyPr/>
          <a:lstStyle/>
          <a:p>
            <a:fld id="{168A74F4-C269-F045-8003-4B58BDF14C5A}" type="slidenum">
              <a:rPr lang="en-US" smtClean="0"/>
              <a:pPr/>
              <a:t>2</a:t>
            </a:fld>
            <a:endParaRPr lang="en-US" dirty="0"/>
          </a:p>
        </p:txBody>
      </p:sp>
    </p:spTree>
    <p:extLst>
      <p:ext uri="{BB962C8B-B14F-4D97-AF65-F5344CB8AC3E}">
        <p14:creationId xmlns:p14="http://schemas.microsoft.com/office/powerpoint/2010/main" val="3492427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0695"/>
            <a:r>
              <a:rPr lang="en-US" b="0" dirty="0"/>
              <a:t>Slide 3: </a:t>
            </a:r>
          </a:p>
          <a:p>
            <a:pPr defTabSz="440695"/>
            <a:r>
              <a:rPr lang="en-US" b="0" dirty="0"/>
              <a:t>Please take a second to read these statements</a:t>
            </a:r>
          </a:p>
          <a:p>
            <a:pPr defTabSz="440695"/>
            <a:r>
              <a:rPr lang="en-US" b="0" dirty="0"/>
              <a:t>Support for existing/NEW Cisco handsets that was normally exclusive to only Cisco Call manager. Opens up to Cloud based providers…</a:t>
            </a:r>
          </a:p>
          <a:p>
            <a:pPr defTabSz="440695"/>
            <a:r>
              <a:rPr lang="en-US" b="0" dirty="0"/>
              <a:t>-(feel more comfortable) </a:t>
            </a:r>
          </a:p>
          <a:p>
            <a:pPr defTabSz="440695"/>
            <a:r>
              <a:rPr lang="en-US" b="0" dirty="0"/>
              <a:t>-multi platform phones </a:t>
            </a:r>
          </a:p>
          <a:p>
            <a:pPr defTabSz="440695"/>
            <a:r>
              <a:rPr lang="en-US" b="0" dirty="0"/>
              <a:t>-Cisco applications, more likely to be able to support it down the road. </a:t>
            </a:r>
          </a:p>
        </p:txBody>
      </p:sp>
      <p:sp>
        <p:nvSpPr>
          <p:cNvPr id="4" name="Slide Number Placeholder 3"/>
          <p:cNvSpPr>
            <a:spLocks noGrp="1"/>
          </p:cNvSpPr>
          <p:nvPr>
            <p:ph type="sldNum" sz="quarter" idx="10"/>
          </p:nvPr>
        </p:nvSpPr>
        <p:spPr/>
        <p:txBody>
          <a:bodyPr/>
          <a:lstStyle/>
          <a:p>
            <a:fld id="{168A74F4-C269-F045-8003-4B58BDF14C5A}" type="slidenum">
              <a:rPr lang="en-US" smtClean="0"/>
              <a:pPr/>
              <a:t>3</a:t>
            </a:fld>
            <a:endParaRPr lang="en-US" dirty="0"/>
          </a:p>
        </p:txBody>
      </p:sp>
    </p:spTree>
    <p:extLst>
      <p:ext uri="{BB962C8B-B14F-4D97-AF65-F5344CB8AC3E}">
        <p14:creationId xmlns:p14="http://schemas.microsoft.com/office/powerpoint/2010/main" val="2206513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Slide 4: </a:t>
            </a:r>
          </a:p>
          <a:p>
            <a:r>
              <a:rPr lang="en-US" sz="2000" dirty="0"/>
              <a:t>by a show of hands... who isn't familiar? with current seat types</a:t>
            </a:r>
          </a:p>
          <a:p>
            <a:r>
              <a:rPr lang="en-US" sz="2000" dirty="0"/>
              <a:t>Offered to customers with the existing bundle packages. </a:t>
            </a:r>
          </a:p>
          <a:p>
            <a:r>
              <a:rPr lang="en-US" sz="2000" dirty="0"/>
              <a:t>Common/standard/premium comparison to Polycom and Yealink (VVX 300/T42S) (VVX400/T46S) </a:t>
            </a:r>
          </a:p>
          <a:p>
            <a:r>
              <a:rPr lang="en-US" sz="2000" b="1" dirty="0"/>
              <a:t>Handsets can be leased/purchased. </a:t>
            </a:r>
          </a:p>
          <a:p>
            <a:endParaRPr lang="en-US" sz="2000" dirty="0"/>
          </a:p>
          <a:p>
            <a:r>
              <a:rPr lang="en-US" sz="2000" dirty="0"/>
              <a:t>Offered to customers with the existing bundle packages. </a:t>
            </a:r>
          </a:p>
          <a:p>
            <a:r>
              <a:rPr lang="en-US" sz="2000" dirty="0"/>
              <a:t>Common/standard/premium comparison to Polycom and Yealink</a:t>
            </a:r>
          </a:p>
          <a:p>
            <a:r>
              <a:rPr lang="en-US" sz="2000" dirty="0"/>
              <a:t>Handsets can be leased/purchased. </a:t>
            </a:r>
          </a:p>
        </p:txBody>
      </p:sp>
      <p:sp>
        <p:nvSpPr>
          <p:cNvPr id="4" name="Slide Number Placeholder 3"/>
          <p:cNvSpPr>
            <a:spLocks noGrp="1"/>
          </p:cNvSpPr>
          <p:nvPr>
            <p:ph type="sldNum" sz="quarter" idx="10"/>
          </p:nvPr>
        </p:nvSpPr>
        <p:spPr/>
        <p:txBody>
          <a:bodyPr/>
          <a:lstStyle/>
          <a:p>
            <a:fld id="{168A74F4-C269-F045-8003-4B58BDF14C5A}" type="slidenum">
              <a:rPr lang="en-US" smtClean="0"/>
              <a:pPr/>
              <a:t>4</a:t>
            </a:fld>
            <a:endParaRPr lang="en-US" dirty="0"/>
          </a:p>
        </p:txBody>
      </p:sp>
    </p:spTree>
    <p:extLst>
      <p:ext uri="{BB962C8B-B14F-4D97-AF65-F5344CB8AC3E}">
        <p14:creationId xmlns:p14="http://schemas.microsoft.com/office/powerpoint/2010/main" val="3998580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be launching with full support of all these models. </a:t>
            </a:r>
          </a:p>
        </p:txBody>
      </p:sp>
      <p:sp>
        <p:nvSpPr>
          <p:cNvPr id="4" name="Slide Number Placeholder 3"/>
          <p:cNvSpPr>
            <a:spLocks noGrp="1"/>
          </p:cNvSpPr>
          <p:nvPr>
            <p:ph type="sldNum" sz="quarter" idx="10"/>
          </p:nvPr>
        </p:nvSpPr>
        <p:spPr/>
        <p:txBody>
          <a:bodyPr/>
          <a:lstStyle/>
          <a:p>
            <a:fld id="{168A74F4-C269-F045-8003-4B58BDF14C5A}" type="slidenum">
              <a:rPr lang="en-US" smtClean="0"/>
              <a:pPr/>
              <a:t>5</a:t>
            </a:fld>
            <a:endParaRPr lang="en-US" dirty="0"/>
          </a:p>
        </p:txBody>
      </p:sp>
    </p:spTree>
    <p:extLst>
      <p:ext uri="{BB962C8B-B14F-4D97-AF65-F5344CB8AC3E}">
        <p14:creationId xmlns:p14="http://schemas.microsoft.com/office/powerpoint/2010/main" val="1423402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phones are SUPPORTED, even if we sell or lease them. The configurations are active in OSSmosis to be provisioned to the devices. Test phones will be available in the support lab for troubleshooting purposes… </a:t>
            </a:r>
          </a:p>
          <a:p>
            <a:r>
              <a:rPr lang="en-US" dirty="0"/>
              <a:t>in a perfect world... we would support just the 3 initial models. </a:t>
            </a:r>
          </a:p>
          <a:p>
            <a:r>
              <a:rPr lang="en-US" dirty="0"/>
              <a:t>-its easy to support as the layout to these devices is universal to all series. configs are specific to series as well. </a:t>
            </a:r>
          </a:p>
        </p:txBody>
      </p:sp>
      <p:sp>
        <p:nvSpPr>
          <p:cNvPr id="4" name="Slide Number Placeholder 3"/>
          <p:cNvSpPr>
            <a:spLocks noGrp="1"/>
          </p:cNvSpPr>
          <p:nvPr>
            <p:ph type="sldNum" sz="quarter" idx="10"/>
          </p:nvPr>
        </p:nvSpPr>
        <p:spPr/>
        <p:txBody>
          <a:bodyPr/>
          <a:lstStyle/>
          <a:p>
            <a:fld id="{168A74F4-C269-F045-8003-4B58BDF14C5A}" type="slidenum">
              <a:rPr lang="en-US" smtClean="0"/>
              <a:pPr/>
              <a:t>6</a:t>
            </a:fld>
            <a:endParaRPr lang="en-US" dirty="0"/>
          </a:p>
        </p:txBody>
      </p:sp>
    </p:spTree>
    <p:extLst>
      <p:ext uri="{BB962C8B-B14F-4D97-AF65-F5344CB8AC3E}">
        <p14:creationId xmlns:p14="http://schemas.microsoft.com/office/powerpoint/2010/main" val="593116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7: </a:t>
            </a:r>
          </a:p>
          <a:p>
            <a:r>
              <a:rPr lang="en-US" dirty="0"/>
              <a:t>-here's a standard layout on one of the cisco handsets. </a:t>
            </a:r>
          </a:p>
          <a:p>
            <a:r>
              <a:rPr lang="en-US" dirty="0"/>
              <a:t>-keyword is standard as you’ll see a similar look/feel across all three series of phones</a:t>
            </a:r>
          </a:p>
        </p:txBody>
      </p:sp>
      <p:sp>
        <p:nvSpPr>
          <p:cNvPr id="4" name="Slide Number Placeholder 3"/>
          <p:cNvSpPr>
            <a:spLocks noGrp="1"/>
          </p:cNvSpPr>
          <p:nvPr>
            <p:ph type="sldNum" sz="quarter" idx="10"/>
          </p:nvPr>
        </p:nvSpPr>
        <p:spPr/>
        <p:txBody>
          <a:bodyPr/>
          <a:lstStyle/>
          <a:p>
            <a:pPr>
              <a:defRPr/>
            </a:pPr>
            <a:fld id="{F97A1FA6-25DE-9E4E-A34D-CF67DE7DBDC7}" type="slidenum">
              <a:rPr lang="en-US" smtClean="0"/>
              <a:pPr>
                <a:defRPr/>
              </a:pPr>
              <a:t>7</a:t>
            </a:fld>
            <a:endParaRPr lang="en-US"/>
          </a:p>
        </p:txBody>
      </p:sp>
    </p:spTree>
    <p:extLst>
      <p:ext uri="{BB962C8B-B14F-4D97-AF65-F5344CB8AC3E}">
        <p14:creationId xmlns:p14="http://schemas.microsoft.com/office/powerpoint/2010/main" val="3164926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8: </a:t>
            </a:r>
          </a:p>
          <a:p>
            <a:r>
              <a:rPr lang="en-US" dirty="0"/>
              <a:t>MPP 7821 - non gig phone </a:t>
            </a:r>
          </a:p>
        </p:txBody>
      </p:sp>
      <p:sp>
        <p:nvSpPr>
          <p:cNvPr id="4" name="Slide Number Placeholder 3"/>
          <p:cNvSpPr>
            <a:spLocks noGrp="1"/>
          </p:cNvSpPr>
          <p:nvPr>
            <p:ph type="sldNum" sz="quarter" idx="10"/>
          </p:nvPr>
        </p:nvSpPr>
        <p:spPr/>
        <p:txBody>
          <a:bodyPr/>
          <a:lstStyle/>
          <a:p>
            <a:fld id="{168A74F4-C269-F045-8003-4B58BDF14C5A}"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179558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9: </a:t>
            </a:r>
          </a:p>
          <a:p>
            <a:r>
              <a:rPr lang="en-US" dirty="0"/>
              <a:t>Bluetooth/Wi-Fi </a:t>
            </a:r>
          </a:p>
          <a:p>
            <a:r>
              <a:rPr lang="en-US" dirty="0"/>
              <a:t>-considerations for QOS</a:t>
            </a:r>
          </a:p>
          <a:p>
            <a:r>
              <a:rPr lang="en-US" dirty="0"/>
              <a:t>-Cisco proximity is an application that interacts with the phones via smartphone app</a:t>
            </a:r>
          </a:p>
          <a:p>
            <a:r>
              <a:rPr lang="en-US" dirty="0"/>
              <a:t>The guides/articles in confluence provide a quick reference to know the minor differences for ease of troubleshooting. i.e. 45/65 are video phones. </a:t>
            </a:r>
          </a:p>
        </p:txBody>
      </p:sp>
      <p:sp>
        <p:nvSpPr>
          <p:cNvPr id="4" name="Slide Number Placeholder 3"/>
          <p:cNvSpPr>
            <a:spLocks noGrp="1"/>
          </p:cNvSpPr>
          <p:nvPr>
            <p:ph type="sldNum" sz="quarter" idx="10"/>
          </p:nvPr>
        </p:nvSpPr>
        <p:spPr/>
        <p:txBody>
          <a:bodyPr/>
          <a:lstStyle/>
          <a:p>
            <a:fld id="{168A74F4-C269-F045-8003-4B58BDF14C5A}"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1922556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6" name="Rectangle 5"/>
          <p:cNvSpPr/>
          <p:nvPr userDrawn="1"/>
        </p:nvSpPr>
        <p:spPr>
          <a:xfrm>
            <a:off x="0" y="0"/>
            <a:ext cx="9144000" cy="5143500"/>
          </a:xfrm>
          <a:prstGeom prst="rect">
            <a:avLst/>
          </a:prstGeom>
          <a:gradFill>
            <a:gsLst>
              <a:gs pos="18000">
                <a:schemeClr val="bg1"/>
              </a:gs>
              <a:gs pos="100000">
                <a:schemeClr val="bg1">
                  <a:alpha val="32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83830" y="3358658"/>
            <a:ext cx="7765226" cy="359650"/>
          </a:xfrm>
        </p:spPr>
        <p:txBody>
          <a:bodyPr anchor="t">
            <a:normAutofit/>
          </a:bodyPr>
          <a:lstStyle>
            <a:lvl1pPr marL="0" indent="0" algn="l">
              <a:buNone/>
              <a:defRPr sz="1600" b="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a:t>Click to edit Master subtitle style</a:t>
            </a:r>
            <a:endParaRPr lang="en-US" dirty="0"/>
          </a:p>
        </p:txBody>
      </p:sp>
      <p:sp>
        <p:nvSpPr>
          <p:cNvPr id="4" name="Title 3"/>
          <p:cNvSpPr>
            <a:spLocks noGrp="1"/>
          </p:cNvSpPr>
          <p:nvPr>
            <p:ph type="title"/>
          </p:nvPr>
        </p:nvSpPr>
        <p:spPr>
          <a:xfrm>
            <a:off x="683830" y="2978311"/>
            <a:ext cx="7765226" cy="419848"/>
          </a:xfrm>
        </p:spPr>
        <p:txBody>
          <a:bodyPr anchor="b">
            <a:noAutofit/>
          </a:bodyPr>
          <a:lstStyle>
            <a:lvl1pPr>
              <a:defRPr sz="1800" b="1"/>
            </a:lvl1pPr>
          </a:lstStyle>
          <a:p>
            <a:r>
              <a:rPr lang="en-CA" dirty="0"/>
              <a:t>Click to edit Master title style</a:t>
            </a:r>
            <a:endParaRPr lang="en-US" dirty="0"/>
          </a:p>
        </p:txBody>
      </p:sp>
      <p:sp>
        <p:nvSpPr>
          <p:cNvPr id="10" name="Text Placeholder 9"/>
          <p:cNvSpPr>
            <a:spLocks noGrp="1"/>
          </p:cNvSpPr>
          <p:nvPr>
            <p:ph type="body" sz="quarter" idx="10" hasCustomPrompt="1"/>
          </p:nvPr>
        </p:nvSpPr>
        <p:spPr>
          <a:xfrm>
            <a:off x="684213" y="4006588"/>
            <a:ext cx="3692525" cy="303680"/>
          </a:xfrm>
        </p:spPr>
        <p:txBody>
          <a:bodyPr>
            <a:normAutofit/>
          </a:bodyPr>
          <a:lstStyle>
            <a:lvl1pPr marL="0" indent="0">
              <a:buNone/>
              <a:defRPr sz="1400">
                <a:solidFill>
                  <a:schemeClr val="bg2">
                    <a:lumMod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CA"/>
              <a:t>Click to add date</a:t>
            </a:r>
            <a:endParaRPr lang="en-US" dirty="0"/>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3830" y="1078093"/>
            <a:ext cx="2799134" cy="767336"/>
          </a:xfrm>
          <a:prstGeom prst="rect">
            <a:avLst/>
          </a:prstGeom>
        </p:spPr>
      </p:pic>
    </p:spTree>
    <p:extLst>
      <p:ext uri="{BB962C8B-B14F-4D97-AF65-F5344CB8AC3E}">
        <p14:creationId xmlns:p14="http://schemas.microsoft.com/office/powerpoint/2010/main" val="371093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15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wipe(left)">
                                      <p:cBhvr>
                                        <p:cTn id="1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withEffect">
                  <p:stCondLst>
                    <p:cond delay="15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10" grpId="0" build="p">
        <p:tmplLst>
          <p:tmpl lvl="1">
            <p:tnLst>
              <p:par>
                <p:cTn presetID="22" presetClass="entr" presetSubtype="8" fill="hold" nodeType="withEffect">
                  <p:stCondLst>
                    <p:cond delay="1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_Title only">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GB" dirty="0"/>
              <a:t>Click to edit Master title style</a:t>
            </a:r>
          </a:p>
        </p:txBody>
      </p:sp>
    </p:spTree>
    <p:extLst>
      <p:ext uri="{BB962C8B-B14F-4D97-AF65-F5344CB8AC3E}">
        <p14:creationId xmlns:p14="http://schemas.microsoft.com/office/powerpoint/2010/main" val="3312136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with 3 Supporting Poin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9426" y="0"/>
            <a:ext cx="9134574" cy="5143500"/>
          </a:xfrm>
          <a:prstGeom prst="rect">
            <a:avLst/>
          </a:prstGeom>
        </p:spPr>
      </p:pic>
      <p:sp>
        <p:nvSpPr>
          <p:cNvPr id="9" name="Rectangle 8"/>
          <p:cNvSpPr/>
          <p:nvPr userDrawn="1"/>
        </p:nvSpPr>
        <p:spPr>
          <a:xfrm>
            <a:off x="0" y="0"/>
            <a:ext cx="9143999" cy="5142438"/>
          </a:xfrm>
          <a:prstGeom prst="rect">
            <a:avLst/>
          </a:prstGeom>
          <a:solidFill>
            <a:schemeClr val="accent1">
              <a:alpha val="68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lvl1pPr>
              <a:defRPr cap="all" baseline="0">
                <a:solidFill>
                  <a:schemeClr val="bg1"/>
                </a:solidFill>
              </a:defRPr>
            </a:lvl1pPr>
          </a:lstStyle>
          <a:p>
            <a:r>
              <a:rPr lang="en-CA" dirty="0"/>
              <a:t>Click to edit Master title style</a:t>
            </a:r>
            <a:endParaRPr lang="en-US" dirty="0"/>
          </a:p>
        </p:txBody>
      </p:sp>
      <p:sp>
        <p:nvSpPr>
          <p:cNvPr id="10" name="Rectangle 9"/>
          <p:cNvSpPr/>
          <p:nvPr userDrawn="1"/>
        </p:nvSpPr>
        <p:spPr>
          <a:xfrm>
            <a:off x="0" y="262221"/>
            <a:ext cx="683830" cy="1683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 name="Group 12"/>
          <p:cNvGrpSpPr>
            <a:grpSpLocks noChangeAspect="1"/>
          </p:cNvGrpSpPr>
          <p:nvPr userDrawn="1"/>
        </p:nvGrpSpPr>
        <p:grpSpPr bwMode="auto">
          <a:xfrm>
            <a:off x="7713064" y="253959"/>
            <a:ext cx="1104783" cy="174232"/>
            <a:chOff x="0" y="1544"/>
            <a:chExt cx="7812" cy="1232"/>
          </a:xfrm>
          <a:solidFill>
            <a:schemeClr val="bg1"/>
          </a:solidFill>
        </p:grpSpPr>
        <p:sp>
          <p:nvSpPr>
            <p:cNvPr id="14" name="Freeform 13"/>
            <p:cNvSpPr>
              <a:spLocks noEditPoints="1"/>
            </p:cNvSpPr>
            <p:nvPr/>
          </p:nvSpPr>
          <p:spPr bwMode="auto">
            <a:xfrm>
              <a:off x="5996" y="1544"/>
              <a:ext cx="1816" cy="1232"/>
            </a:xfrm>
            <a:custGeom>
              <a:avLst/>
              <a:gdLst>
                <a:gd name="T0" fmla="*/ 4362 w 4973"/>
                <a:gd name="T1" fmla="*/ 1512 h 3373"/>
                <a:gd name="T2" fmla="*/ 4362 w 4973"/>
                <a:gd name="T3" fmla="*/ 1503 h 3373"/>
                <a:gd name="T4" fmla="*/ 3456 w 4973"/>
                <a:gd name="T5" fmla="*/ 597 h 3373"/>
                <a:gd name="T6" fmla="*/ 3109 w 4973"/>
                <a:gd name="T7" fmla="*/ 665 h 3373"/>
                <a:gd name="T8" fmla="*/ 1946 w 4973"/>
                <a:gd name="T9" fmla="*/ 0 h 3373"/>
                <a:gd name="T10" fmla="*/ 595 w 4973"/>
                <a:gd name="T11" fmla="*/ 1350 h 3373"/>
                <a:gd name="T12" fmla="*/ 606 w 4973"/>
                <a:gd name="T13" fmla="*/ 1515 h 3373"/>
                <a:gd name="T14" fmla="*/ 0 w 4973"/>
                <a:gd name="T15" fmla="*/ 2409 h 3373"/>
                <a:gd name="T16" fmla="*/ 964 w 4973"/>
                <a:gd name="T17" fmla="*/ 3373 h 3373"/>
                <a:gd name="T18" fmla="*/ 4009 w 4973"/>
                <a:gd name="T19" fmla="*/ 3373 h 3373"/>
                <a:gd name="T20" fmla="*/ 4973 w 4973"/>
                <a:gd name="T21" fmla="*/ 2409 h 3373"/>
                <a:gd name="T22" fmla="*/ 4362 w 4973"/>
                <a:gd name="T23" fmla="*/ 1512 h 3373"/>
                <a:gd name="T24" fmla="*/ 1880 w 4973"/>
                <a:gd name="T25" fmla="*/ 2885 h 3373"/>
                <a:gd name="T26" fmla="*/ 1311 w 4973"/>
                <a:gd name="T27" fmla="*/ 2885 h 3373"/>
                <a:gd name="T28" fmla="*/ 1311 w 4973"/>
                <a:gd name="T29" fmla="*/ 1022 h 3373"/>
                <a:gd name="T30" fmla="*/ 1880 w 4973"/>
                <a:gd name="T31" fmla="*/ 1022 h 3373"/>
                <a:gd name="T32" fmla="*/ 1880 w 4973"/>
                <a:gd name="T33" fmla="*/ 2885 h 3373"/>
                <a:gd name="T34" fmla="*/ 2737 w 4973"/>
                <a:gd name="T35" fmla="*/ 2139 h 3373"/>
                <a:gd name="T36" fmla="*/ 2737 w 4973"/>
                <a:gd name="T37" fmla="*/ 2885 h 3373"/>
                <a:gd name="T38" fmla="*/ 2167 w 4973"/>
                <a:gd name="T39" fmla="*/ 2885 h 3373"/>
                <a:gd name="T40" fmla="*/ 2167 w 4973"/>
                <a:gd name="T41" fmla="*/ 1022 h 3373"/>
                <a:gd name="T42" fmla="*/ 2737 w 4973"/>
                <a:gd name="T43" fmla="*/ 1022 h 3373"/>
                <a:gd name="T44" fmla="*/ 3674 w 4973"/>
                <a:gd name="T45" fmla="*/ 1555 h 3373"/>
                <a:gd name="T46" fmla="*/ 2737 w 4973"/>
                <a:gd name="T47" fmla="*/ 2139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3" h="3373">
                  <a:moveTo>
                    <a:pt x="4362" y="1512"/>
                  </a:moveTo>
                  <a:cubicBezTo>
                    <a:pt x="4362" y="1509"/>
                    <a:pt x="4362" y="1506"/>
                    <a:pt x="4362" y="1503"/>
                  </a:cubicBezTo>
                  <a:cubicBezTo>
                    <a:pt x="4362" y="1002"/>
                    <a:pt x="3956" y="597"/>
                    <a:pt x="3456" y="597"/>
                  </a:cubicBezTo>
                  <a:cubicBezTo>
                    <a:pt x="3333" y="597"/>
                    <a:pt x="3216" y="621"/>
                    <a:pt x="3109" y="665"/>
                  </a:cubicBezTo>
                  <a:cubicBezTo>
                    <a:pt x="2874" y="267"/>
                    <a:pt x="2441" y="0"/>
                    <a:pt x="1946" y="0"/>
                  </a:cubicBezTo>
                  <a:cubicBezTo>
                    <a:pt x="1200" y="0"/>
                    <a:pt x="595" y="605"/>
                    <a:pt x="595" y="1350"/>
                  </a:cubicBezTo>
                  <a:cubicBezTo>
                    <a:pt x="595" y="1406"/>
                    <a:pt x="599" y="1461"/>
                    <a:pt x="606" y="1515"/>
                  </a:cubicBezTo>
                  <a:cubicBezTo>
                    <a:pt x="251" y="1657"/>
                    <a:pt x="0" y="2004"/>
                    <a:pt x="0" y="2409"/>
                  </a:cubicBezTo>
                  <a:cubicBezTo>
                    <a:pt x="0" y="2941"/>
                    <a:pt x="432" y="3373"/>
                    <a:pt x="964" y="3373"/>
                  </a:cubicBezTo>
                  <a:cubicBezTo>
                    <a:pt x="4009" y="3373"/>
                    <a:pt x="4009" y="3373"/>
                    <a:pt x="4009" y="3373"/>
                  </a:cubicBezTo>
                  <a:cubicBezTo>
                    <a:pt x="4541" y="3373"/>
                    <a:pt x="4973" y="2941"/>
                    <a:pt x="4973" y="2409"/>
                  </a:cubicBezTo>
                  <a:cubicBezTo>
                    <a:pt x="4973" y="2002"/>
                    <a:pt x="4720" y="1653"/>
                    <a:pt x="4362" y="1512"/>
                  </a:cubicBezTo>
                  <a:close/>
                  <a:moveTo>
                    <a:pt x="1880" y="2885"/>
                  </a:moveTo>
                  <a:cubicBezTo>
                    <a:pt x="1311" y="2885"/>
                    <a:pt x="1311" y="2885"/>
                    <a:pt x="1311" y="2885"/>
                  </a:cubicBezTo>
                  <a:cubicBezTo>
                    <a:pt x="1311" y="1022"/>
                    <a:pt x="1311" y="1022"/>
                    <a:pt x="1311" y="1022"/>
                  </a:cubicBezTo>
                  <a:cubicBezTo>
                    <a:pt x="1880" y="1022"/>
                    <a:pt x="1880" y="1022"/>
                    <a:pt x="1880" y="1022"/>
                  </a:cubicBezTo>
                  <a:lnTo>
                    <a:pt x="1880" y="2885"/>
                  </a:lnTo>
                  <a:close/>
                  <a:moveTo>
                    <a:pt x="2737" y="2139"/>
                  </a:moveTo>
                  <a:cubicBezTo>
                    <a:pt x="2737" y="2885"/>
                    <a:pt x="2737" y="2885"/>
                    <a:pt x="2737" y="2885"/>
                  </a:cubicBezTo>
                  <a:cubicBezTo>
                    <a:pt x="2167" y="2885"/>
                    <a:pt x="2167" y="2885"/>
                    <a:pt x="2167" y="2885"/>
                  </a:cubicBezTo>
                  <a:cubicBezTo>
                    <a:pt x="2167" y="1022"/>
                    <a:pt x="2167" y="1022"/>
                    <a:pt x="2167" y="1022"/>
                  </a:cubicBezTo>
                  <a:cubicBezTo>
                    <a:pt x="2737" y="1022"/>
                    <a:pt x="2737" y="1022"/>
                    <a:pt x="2737" y="1022"/>
                  </a:cubicBezTo>
                  <a:cubicBezTo>
                    <a:pt x="3218" y="1022"/>
                    <a:pt x="3674" y="1028"/>
                    <a:pt x="3674" y="1555"/>
                  </a:cubicBezTo>
                  <a:cubicBezTo>
                    <a:pt x="3674" y="2083"/>
                    <a:pt x="3259" y="2139"/>
                    <a:pt x="2737" y="2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5" name="Freeform 14"/>
            <p:cNvSpPr>
              <a:spLocks/>
            </p:cNvSpPr>
            <p:nvPr/>
          </p:nvSpPr>
          <p:spPr bwMode="auto">
            <a:xfrm>
              <a:off x="0"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7 w 1947"/>
                <a:gd name="T37" fmla="*/ 289 h 2804"/>
                <a:gd name="T38" fmla="*/ 1844 w 1947"/>
                <a:gd name="T39" fmla="*/ 58 h 2804"/>
                <a:gd name="T40" fmla="*/ 1776 w 1947"/>
                <a:gd name="T41" fmla="*/ 18 h 2804"/>
                <a:gd name="T42" fmla="*/ 1597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2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2" y="2638"/>
                    <a:pt x="1126" y="2638"/>
                  </a:cubicBezTo>
                  <a:cubicBezTo>
                    <a:pt x="739" y="2638"/>
                    <a:pt x="735" y="2494"/>
                    <a:pt x="735" y="2188"/>
                  </a:cubicBezTo>
                  <a:cubicBezTo>
                    <a:pt x="735" y="1882"/>
                    <a:pt x="735" y="1400"/>
                    <a:pt x="735" y="1400"/>
                  </a:cubicBezTo>
                  <a:cubicBezTo>
                    <a:pt x="1395" y="1400"/>
                    <a:pt x="1608" y="1414"/>
                    <a:pt x="1634" y="1551"/>
                  </a:cubicBezTo>
                  <a:cubicBezTo>
                    <a:pt x="1640" y="1583"/>
                    <a:pt x="1646" y="1607"/>
                    <a:pt x="1652" y="1626"/>
                  </a:cubicBezTo>
                  <a:cubicBezTo>
                    <a:pt x="1661" y="1658"/>
                    <a:pt x="1706" y="1659"/>
                    <a:pt x="1717" y="1628"/>
                  </a:cubicBezTo>
                  <a:cubicBezTo>
                    <a:pt x="1740" y="1554"/>
                    <a:pt x="1741" y="1459"/>
                    <a:pt x="1752" y="1356"/>
                  </a:cubicBezTo>
                  <a:cubicBezTo>
                    <a:pt x="1759" y="1294"/>
                    <a:pt x="1761" y="1243"/>
                    <a:pt x="1761" y="1206"/>
                  </a:cubicBezTo>
                  <a:cubicBezTo>
                    <a:pt x="1761" y="1181"/>
                    <a:pt x="1732" y="1166"/>
                    <a:pt x="1711" y="1181"/>
                  </a:cubicBezTo>
                  <a:cubicBezTo>
                    <a:pt x="1639" y="1237"/>
                    <a:pt x="1589"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0" y="425"/>
                    <a:pt x="1721" y="445"/>
                  </a:cubicBezTo>
                  <a:cubicBezTo>
                    <a:pt x="1737" y="476"/>
                    <a:pt x="1781" y="472"/>
                    <a:pt x="1791" y="439"/>
                  </a:cubicBezTo>
                  <a:cubicBezTo>
                    <a:pt x="1803" y="401"/>
                    <a:pt x="1807" y="351"/>
                    <a:pt x="1807" y="289"/>
                  </a:cubicBezTo>
                  <a:cubicBezTo>
                    <a:pt x="1807" y="186"/>
                    <a:pt x="1829" y="122"/>
                    <a:pt x="1844" y="58"/>
                  </a:cubicBezTo>
                  <a:cubicBezTo>
                    <a:pt x="1853" y="23"/>
                    <a:pt x="1826" y="0"/>
                    <a:pt x="1776" y="18"/>
                  </a:cubicBezTo>
                  <a:cubicBezTo>
                    <a:pt x="1726" y="37"/>
                    <a:pt x="1654" y="40"/>
                    <a:pt x="1597"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2" y="2738"/>
                    <a:pt x="42" y="2762"/>
                  </a:cubicBezTo>
                  <a:cubicBezTo>
                    <a:pt x="42"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6" y="2283"/>
                    <a:pt x="1905" y="22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6" name="Freeform 15"/>
            <p:cNvSpPr>
              <a:spLocks/>
            </p:cNvSpPr>
            <p:nvPr/>
          </p:nvSpPr>
          <p:spPr bwMode="auto">
            <a:xfrm>
              <a:off x="5026"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8 w 1947"/>
                <a:gd name="T37" fmla="*/ 289 h 2804"/>
                <a:gd name="T38" fmla="*/ 1844 w 1947"/>
                <a:gd name="T39" fmla="*/ 58 h 2804"/>
                <a:gd name="T40" fmla="*/ 1776 w 1947"/>
                <a:gd name="T41" fmla="*/ 18 h 2804"/>
                <a:gd name="T42" fmla="*/ 1598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3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3" y="2638"/>
                    <a:pt x="1126" y="2638"/>
                  </a:cubicBezTo>
                  <a:cubicBezTo>
                    <a:pt x="739" y="2638"/>
                    <a:pt x="735" y="2494"/>
                    <a:pt x="735" y="2188"/>
                  </a:cubicBezTo>
                  <a:cubicBezTo>
                    <a:pt x="735" y="1882"/>
                    <a:pt x="735" y="1400"/>
                    <a:pt x="735" y="1400"/>
                  </a:cubicBezTo>
                  <a:cubicBezTo>
                    <a:pt x="1395" y="1400"/>
                    <a:pt x="1609" y="1414"/>
                    <a:pt x="1634" y="1551"/>
                  </a:cubicBezTo>
                  <a:cubicBezTo>
                    <a:pt x="1640" y="1583"/>
                    <a:pt x="1646" y="1607"/>
                    <a:pt x="1652" y="1626"/>
                  </a:cubicBezTo>
                  <a:cubicBezTo>
                    <a:pt x="1662" y="1658"/>
                    <a:pt x="1707" y="1659"/>
                    <a:pt x="1717" y="1628"/>
                  </a:cubicBezTo>
                  <a:cubicBezTo>
                    <a:pt x="1741" y="1554"/>
                    <a:pt x="1741" y="1459"/>
                    <a:pt x="1752" y="1356"/>
                  </a:cubicBezTo>
                  <a:cubicBezTo>
                    <a:pt x="1759" y="1294"/>
                    <a:pt x="1761" y="1243"/>
                    <a:pt x="1761" y="1206"/>
                  </a:cubicBezTo>
                  <a:cubicBezTo>
                    <a:pt x="1762" y="1181"/>
                    <a:pt x="1732" y="1166"/>
                    <a:pt x="1711" y="1181"/>
                  </a:cubicBezTo>
                  <a:cubicBezTo>
                    <a:pt x="1639" y="1237"/>
                    <a:pt x="1590"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1" y="425"/>
                    <a:pt x="1721" y="445"/>
                  </a:cubicBezTo>
                  <a:cubicBezTo>
                    <a:pt x="1737" y="476"/>
                    <a:pt x="1781" y="472"/>
                    <a:pt x="1791" y="439"/>
                  </a:cubicBezTo>
                  <a:cubicBezTo>
                    <a:pt x="1804" y="401"/>
                    <a:pt x="1808" y="351"/>
                    <a:pt x="1808" y="289"/>
                  </a:cubicBezTo>
                  <a:cubicBezTo>
                    <a:pt x="1808" y="186"/>
                    <a:pt x="1829" y="122"/>
                    <a:pt x="1844" y="58"/>
                  </a:cubicBezTo>
                  <a:cubicBezTo>
                    <a:pt x="1853" y="23"/>
                    <a:pt x="1826" y="0"/>
                    <a:pt x="1776" y="18"/>
                  </a:cubicBezTo>
                  <a:cubicBezTo>
                    <a:pt x="1726" y="37"/>
                    <a:pt x="1654" y="40"/>
                    <a:pt x="1598"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3" y="2738"/>
                    <a:pt x="43" y="2762"/>
                  </a:cubicBezTo>
                  <a:cubicBezTo>
                    <a:pt x="43"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7" y="2283"/>
                    <a:pt x="1905" y="22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7" name="Freeform 16"/>
            <p:cNvSpPr>
              <a:spLocks/>
            </p:cNvSpPr>
            <p:nvPr/>
          </p:nvSpPr>
          <p:spPr bwMode="auto">
            <a:xfrm>
              <a:off x="726" y="1728"/>
              <a:ext cx="1251" cy="1041"/>
            </a:xfrm>
            <a:custGeom>
              <a:avLst/>
              <a:gdLst>
                <a:gd name="T0" fmla="*/ 3399 w 3427"/>
                <a:gd name="T1" fmla="*/ 56 h 2849"/>
                <a:gd name="T2" fmla="*/ 3427 w 3427"/>
                <a:gd name="T3" fmla="*/ 28 h 2849"/>
                <a:gd name="T4" fmla="*/ 3399 w 3427"/>
                <a:gd name="T5" fmla="*/ 0 h 2849"/>
                <a:gd name="T6" fmla="*/ 2526 w 3427"/>
                <a:gd name="T7" fmla="*/ 0 h 2849"/>
                <a:gd name="T8" fmla="*/ 2498 w 3427"/>
                <a:gd name="T9" fmla="*/ 28 h 2849"/>
                <a:gd name="T10" fmla="*/ 2526 w 3427"/>
                <a:gd name="T11" fmla="*/ 56 h 2849"/>
                <a:gd name="T12" fmla="*/ 2649 w 3427"/>
                <a:gd name="T13" fmla="*/ 56 h 2849"/>
                <a:gd name="T14" fmla="*/ 2752 w 3427"/>
                <a:gd name="T15" fmla="*/ 225 h 2849"/>
                <a:gd name="T16" fmla="*/ 1816 w 3427"/>
                <a:gd name="T17" fmla="*/ 2255 h 2849"/>
                <a:gd name="T18" fmla="*/ 936 w 3427"/>
                <a:gd name="T19" fmla="*/ 280 h 2849"/>
                <a:gd name="T20" fmla="*/ 969 w 3427"/>
                <a:gd name="T21" fmla="*/ 56 h 2849"/>
                <a:gd name="T22" fmla="*/ 1107 w 3427"/>
                <a:gd name="T23" fmla="*/ 56 h 2849"/>
                <a:gd name="T24" fmla="*/ 1135 w 3427"/>
                <a:gd name="T25" fmla="*/ 28 h 2849"/>
                <a:gd name="T26" fmla="*/ 1107 w 3427"/>
                <a:gd name="T27" fmla="*/ 0 h 2849"/>
                <a:gd name="T28" fmla="*/ 28 w 3427"/>
                <a:gd name="T29" fmla="*/ 0 h 2849"/>
                <a:gd name="T30" fmla="*/ 0 w 3427"/>
                <a:gd name="T31" fmla="*/ 28 h 2849"/>
                <a:gd name="T32" fmla="*/ 0 w 3427"/>
                <a:gd name="T33" fmla="*/ 39 h 2849"/>
                <a:gd name="T34" fmla="*/ 28 w 3427"/>
                <a:gd name="T35" fmla="*/ 67 h 2849"/>
                <a:gd name="T36" fmla="*/ 180 w 3427"/>
                <a:gd name="T37" fmla="*/ 67 h 2849"/>
                <a:gd name="T38" fmla="*/ 449 w 3427"/>
                <a:gd name="T39" fmla="*/ 236 h 2849"/>
                <a:gd name="T40" fmla="*/ 1618 w 3427"/>
                <a:gd name="T41" fmla="*/ 2675 h 2849"/>
                <a:gd name="T42" fmla="*/ 1802 w 3427"/>
                <a:gd name="T43" fmla="*/ 2720 h 2849"/>
                <a:gd name="T44" fmla="*/ 2940 w 3427"/>
                <a:gd name="T45" fmla="*/ 395 h 2849"/>
                <a:gd name="T46" fmla="*/ 3279 w 3427"/>
                <a:gd name="T47" fmla="*/ 56 h 2849"/>
                <a:gd name="T48" fmla="*/ 3399 w 3427"/>
                <a:gd name="T49" fmla="*/ 56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399" y="56"/>
                  </a:moveTo>
                  <a:cubicBezTo>
                    <a:pt x="3414" y="56"/>
                    <a:pt x="3427" y="43"/>
                    <a:pt x="3427" y="28"/>
                  </a:cubicBezTo>
                  <a:cubicBezTo>
                    <a:pt x="3427" y="13"/>
                    <a:pt x="3414" y="0"/>
                    <a:pt x="3399" y="0"/>
                  </a:cubicBezTo>
                  <a:cubicBezTo>
                    <a:pt x="2526" y="0"/>
                    <a:pt x="2526" y="0"/>
                    <a:pt x="2526" y="0"/>
                  </a:cubicBezTo>
                  <a:cubicBezTo>
                    <a:pt x="2511" y="0"/>
                    <a:pt x="2498" y="13"/>
                    <a:pt x="2498" y="28"/>
                  </a:cubicBezTo>
                  <a:cubicBezTo>
                    <a:pt x="2498" y="43"/>
                    <a:pt x="2511" y="56"/>
                    <a:pt x="2526" y="56"/>
                  </a:cubicBezTo>
                  <a:cubicBezTo>
                    <a:pt x="2649" y="56"/>
                    <a:pt x="2649" y="56"/>
                    <a:pt x="2649" y="56"/>
                  </a:cubicBezTo>
                  <a:cubicBezTo>
                    <a:pt x="2749" y="56"/>
                    <a:pt x="2800" y="118"/>
                    <a:pt x="2752" y="225"/>
                  </a:cubicBezTo>
                  <a:cubicBezTo>
                    <a:pt x="2705" y="332"/>
                    <a:pt x="1816" y="2255"/>
                    <a:pt x="1816" y="2255"/>
                  </a:cubicBezTo>
                  <a:cubicBezTo>
                    <a:pt x="1816" y="2255"/>
                    <a:pt x="984" y="384"/>
                    <a:pt x="936" y="280"/>
                  </a:cubicBezTo>
                  <a:cubicBezTo>
                    <a:pt x="888" y="177"/>
                    <a:pt x="803" y="56"/>
                    <a:pt x="969" y="56"/>
                  </a:cubicBezTo>
                  <a:cubicBezTo>
                    <a:pt x="1107" y="56"/>
                    <a:pt x="1107" y="56"/>
                    <a:pt x="1107" y="56"/>
                  </a:cubicBezTo>
                  <a:cubicBezTo>
                    <a:pt x="1122" y="56"/>
                    <a:pt x="1135" y="43"/>
                    <a:pt x="1135" y="28"/>
                  </a:cubicBezTo>
                  <a:cubicBezTo>
                    <a:pt x="1135" y="13"/>
                    <a:pt x="1122" y="0"/>
                    <a:pt x="1107" y="0"/>
                  </a:cubicBezTo>
                  <a:cubicBezTo>
                    <a:pt x="28" y="0"/>
                    <a:pt x="28" y="0"/>
                    <a:pt x="28" y="0"/>
                  </a:cubicBezTo>
                  <a:cubicBezTo>
                    <a:pt x="12" y="0"/>
                    <a:pt x="0" y="13"/>
                    <a:pt x="0" y="28"/>
                  </a:cubicBezTo>
                  <a:cubicBezTo>
                    <a:pt x="0" y="39"/>
                    <a:pt x="0" y="39"/>
                    <a:pt x="0" y="39"/>
                  </a:cubicBezTo>
                  <a:cubicBezTo>
                    <a:pt x="0" y="54"/>
                    <a:pt x="12" y="67"/>
                    <a:pt x="28" y="67"/>
                  </a:cubicBezTo>
                  <a:cubicBezTo>
                    <a:pt x="180" y="67"/>
                    <a:pt x="180" y="67"/>
                    <a:pt x="180" y="67"/>
                  </a:cubicBezTo>
                  <a:cubicBezTo>
                    <a:pt x="254" y="67"/>
                    <a:pt x="372" y="78"/>
                    <a:pt x="449" y="236"/>
                  </a:cubicBezTo>
                  <a:cubicBezTo>
                    <a:pt x="527" y="395"/>
                    <a:pt x="1536" y="2524"/>
                    <a:pt x="1618" y="2675"/>
                  </a:cubicBezTo>
                  <a:cubicBezTo>
                    <a:pt x="1699" y="2827"/>
                    <a:pt x="1728" y="2849"/>
                    <a:pt x="1802" y="2720"/>
                  </a:cubicBezTo>
                  <a:cubicBezTo>
                    <a:pt x="1875" y="2591"/>
                    <a:pt x="2856" y="601"/>
                    <a:pt x="2940" y="395"/>
                  </a:cubicBezTo>
                  <a:cubicBezTo>
                    <a:pt x="3025" y="188"/>
                    <a:pt x="3154" y="56"/>
                    <a:pt x="3279" y="56"/>
                  </a:cubicBezTo>
                  <a:lnTo>
                    <a:pt x="339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8" name="Freeform 17"/>
            <p:cNvSpPr>
              <a:spLocks/>
            </p:cNvSpPr>
            <p:nvPr/>
          </p:nvSpPr>
          <p:spPr bwMode="auto">
            <a:xfrm>
              <a:off x="3746" y="1728"/>
              <a:ext cx="1251" cy="1041"/>
            </a:xfrm>
            <a:custGeom>
              <a:avLst/>
              <a:gdLst>
                <a:gd name="T0" fmla="*/ 3400 w 3427"/>
                <a:gd name="T1" fmla="*/ 0 h 2849"/>
                <a:gd name="T2" fmla="*/ 2526 w 3427"/>
                <a:gd name="T3" fmla="*/ 0 h 2849"/>
                <a:gd name="T4" fmla="*/ 2499 w 3427"/>
                <a:gd name="T5" fmla="*/ 28 h 2849"/>
                <a:gd name="T6" fmla="*/ 2526 w 3427"/>
                <a:gd name="T7" fmla="*/ 56 h 2849"/>
                <a:gd name="T8" fmla="*/ 2650 w 3427"/>
                <a:gd name="T9" fmla="*/ 56 h 2849"/>
                <a:gd name="T10" fmla="*/ 2753 w 3427"/>
                <a:gd name="T11" fmla="*/ 225 h 2849"/>
                <a:gd name="T12" fmla="*/ 1817 w 3427"/>
                <a:gd name="T13" fmla="*/ 2255 h 2849"/>
                <a:gd name="T14" fmla="*/ 936 w 3427"/>
                <a:gd name="T15" fmla="*/ 280 h 2849"/>
                <a:gd name="T16" fmla="*/ 969 w 3427"/>
                <a:gd name="T17" fmla="*/ 56 h 2849"/>
                <a:gd name="T18" fmla="*/ 1108 w 3427"/>
                <a:gd name="T19" fmla="*/ 56 h 2849"/>
                <a:gd name="T20" fmla="*/ 1135 w 3427"/>
                <a:gd name="T21" fmla="*/ 28 h 2849"/>
                <a:gd name="T22" fmla="*/ 1108 w 3427"/>
                <a:gd name="T23" fmla="*/ 0 h 2849"/>
                <a:gd name="T24" fmla="*/ 28 w 3427"/>
                <a:gd name="T25" fmla="*/ 0 h 2849"/>
                <a:gd name="T26" fmla="*/ 0 w 3427"/>
                <a:gd name="T27" fmla="*/ 28 h 2849"/>
                <a:gd name="T28" fmla="*/ 0 w 3427"/>
                <a:gd name="T29" fmla="*/ 39 h 2849"/>
                <a:gd name="T30" fmla="*/ 28 w 3427"/>
                <a:gd name="T31" fmla="*/ 67 h 2849"/>
                <a:gd name="T32" fmla="*/ 181 w 3427"/>
                <a:gd name="T33" fmla="*/ 67 h 2849"/>
                <a:gd name="T34" fmla="*/ 450 w 3427"/>
                <a:gd name="T35" fmla="*/ 236 h 2849"/>
                <a:gd name="T36" fmla="*/ 1618 w 3427"/>
                <a:gd name="T37" fmla="*/ 2675 h 2849"/>
                <a:gd name="T38" fmla="*/ 1802 w 3427"/>
                <a:gd name="T39" fmla="*/ 2720 h 2849"/>
                <a:gd name="T40" fmla="*/ 2941 w 3427"/>
                <a:gd name="T41" fmla="*/ 395 h 2849"/>
                <a:gd name="T42" fmla="*/ 3280 w 3427"/>
                <a:gd name="T43" fmla="*/ 56 h 2849"/>
                <a:gd name="T44" fmla="*/ 3400 w 3427"/>
                <a:gd name="T45" fmla="*/ 56 h 2849"/>
                <a:gd name="T46" fmla="*/ 3427 w 3427"/>
                <a:gd name="T47" fmla="*/ 28 h 2849"/>
                <a:gd name="T48" fmla="*/ 3400 w 3427"/>
                <a:gd name="T49" fmla="*/ 0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400" y="0"/>
                  </a:moveTo>
                  <a:cubicBezTo>
                    <a:pt x="2526" y="0"/>
                    <a:pt x="2526" y="0"/>
                    <a:pt x="2526" y="0"/>
                  </a:cubicBezTo>
                  <a:cubicBezTo>
                    <a:pt x="2511" y="0"/>
                    <a:pt x="2499" y="13"/>
                    <a:pt x="2499" y="28"/>
                  </a:cubicBezTo>
                  <a:cubicBezTo>
                    <a:pt x="2499" y="43"/>
                    <a:pt x="2511" y="56"/>
                    <a:pt x="2526" y="56"/>
                  </a:cubicBezTo>
                  <a:cubicBezTo>
                    <a:pt x="2650" y="56"/>
                    <a:pt x="2650" y="56"/>
                    <a:pt x="2650" y="56"/>
                  </a:cubicBezTo>
                  <a:cubicBezTo>
                    <a:pt x="2749" y="56"/>
                    <a:pt x="2801" y="118"/>
                    <a:pt x="2753" y="225"/>
                  </a:cubicBezTo>
                  <a:cubicBezTo>
                    <a:pt x="2705" y="332"/>
                    <a:pt x="1817" y="2255"/>
                    <a:pt x="1817" y="2255"/>
                  </a:cubicBezTo>
                  <a:cubicBezTo>
                    <a:pt x="1817" y="2255"/>
                    <a:pt x="984" y="384"/>
                    <a:pt x="936" y="280"/>
                  </a:cubicBezTo>
                  <a:cubicBezTo>
                    <a:pt x="888" y="177"/>
                    <a:pt x="804" y="56"/>
                    <a:pt x="969" y="56"/>
                  </a:cubicBezTo>
                  <a:cubicBezTo>
                    <a:pt x="1108" y="56"/>
                    <a:pt x="1108" y="56"/>
                    <a:pt x="1108" y="56"/>
                  </a:cubicBezTo>
                  <a:cubicBezTo>
                    <a:pt x="1123" y="56"/>
                    <a:pt x="1135" y="43"/>
                    <a:pt x="1135" y="28"/>
                  </a:cubicBezTo>
                  <a:cubicBezTo>
                    <a:pt x="1135" y="13"/>
                    <a:pt x="1123" y="0"/>
                    <a:pt x="1108" y="0"/>
                  </a:cubicBezTo>
                  <a:cubicBezTo>
                    <a:pt x="28" y="0"/>
                    <a:pt x="28" y="0"/>
                    <a:pt x="28" y="0"/>
                  </a:cubicBezTo>
                  <a:cubicBezTo>
                    <a:pt x="13" y="0"/>
                    <a:pt x="0" y="13"/>
                    <a:pt x="0" y="28"/>
                  </a:cubicBezTo>
                  <a:cubicBezTo>
                    <a:pt x="0" y="39"/>
                    <a:pt x="0" y="39"/>
                    <a:pt x="0" y="39"/>
                  </a:cubicBezTo>
                  <a:cubicBezTo>
                    <a:pt x="0" y="54"/>
                    <a:pt x="13" y="67"/>
                    <a:pt x="28" y="67"/>
                  </a:cubicBezTo>
                  <a:cubicBezTo>
                    <a:pt x="181" y="67"/>
                    <a:pt x="181" y="67"/>
                    <a:pt x="181" y="67"/>
                  </a:cubicBezTo>
                  <a:cubicBezTo>
                    <a:pt x="255" y="67"/>
                    <a:pt x="373" y="78"/>
                    <a:pt x="450" y="236"/>
                  </a:cubicBezTo>
                  <a:cubicBezTo>
                    <a:pt x="527" y="395"/>
                    <a:pt x="1537" y="2524"/>
                    <a:pt x="1618" y="2675"/>
                  </a:cubicBezTo>
                  <a:cubicBezTo>
                    <a:pt x="1699" y="2827"/>
                    <a:pt x="1729" y="2849"/>
                    <a:pt x="1802" y="2720"/>
                  </a:cubicBezTo>
                  <a:cubicBezTo>
                    <a:pt x="1876" y="2591"/>
                    <a:pt x="2856" y="601"/>
                    <a:pt x="2941" y="395"/>
                  </a:cubicBezTo>
                  <a:cubicBezTo>
                    <a:pt x="3026" y="188"/>
                    <a:pt x="3154" y="56"/>
                    <a:pt x="3280" y="56"/>
                  </a:cubicBezTo>
                  <a:cubicBezTo>
                    <a:pt x="3400" y="56"/>
                    <a:pt x="3400" y="56"/>
                    <a:pt x="3400" y="56"/>
                  </a:cubicBezTo>
                  <a:cubicBezTo>
                    <a:pt x="3415" y="56"/>
                    <a:pt x="3427" y="43"/>
                    <a:pt x="3427" y="28"/>
                  </a:cubicBezTo>
                  <a:cubicBezTo>
                    <a:pt x="3427" y="13"/>
                    <a:pt x="3415" y="0"/>
                    <a:pt x="34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9" name="Freeform 18"/>
            <p:cNvSpPr>
              <a:spLocks/>
            </p:cNvSpPr>
            <p:nvPr/>
          </p:nvSpPr>
          <p:spPr bwMode="auto">
            <a:xfrm>
              <a:off x="3126" y="1728"/>
              <a:ext cx="779" cy="1008"/>
            </a:xfrm>
            <a:custGeom>
              <a:avLst/>
              <a:gdLst>
                <a:gd name="T0" fmla="*/ 2104 w 2135"/>
                <a:gd name="T1" fmla="*/ 2220 h 2759"/>
                <a:gd name="T2" fmla="*/ 2079 w 2135"/>
                <a:gd name="T3" fmla="*/ 2220 h 2759"/>
                <a:gd name="T4" fmla="*/ 2049 w 2135"/>
                <a:gd name="T5" fmla="*/ 2246 h 2759"/>
                <a:gd name="T6" fmla="*/ 2046 w 2135"/>
                <a:gd name="T7" fmla="*/ 2286 h 2759"/>
                <a:gd name="T8" fmla="*/ 1172 w 2135"/>
                <a:gd name="T9" fmla="*/ 2583 h 2759"/>
                <a:gd name="T10" fmla="*/ 763 w 2135"/>
                <a:gd name="T11" fmla="*/ 2270 h 2759"/>
                <a:gd name="T12" fmla="*/ 763 w 2135"/>
                <a:gd name="T13" fmla="*/ 317 h 2759"/>
                <a:gd name="T14" fmla="*/ 936 w 2135"/>
                <a:gd name="T15" fmla="*/ 59 h 2759"/>
                <a:gd name="T16" fmla="*/ 1080 w 2135"/>
                <a:gd name="T17" fmla="*/ 59 h 2759"/>
                <a:gd name="T18" fmla="*/ 1110 w 2135"/>
                <a:gd name="T19" fmla="*/ 30 h 2759"/>
                <a:gd name="T20" fmla="*/ 1080 w 2135"/>
                <a:gd name="T21" fmla="*/ 0 h 2759"/>
                <a:gd name="T22" fmla="*/ 30 w 2135"/>
                <a:gd name="T23" fmla="*/ 0 h 2759"/>
                <a:gd name="T24" fmla="*/ 0 w 2135"/>
                <a:gd name="T25" fmla="*/ 30 h 2759"/>
                <a:gd name="T26" fmla="*/ 0 w 2135"/>
                <a:gd name="T27" fmla="*/ 33 h 2759"/>
                <a:gd name="T28" fmla="*/ 30 w 2135"/>
                <a:gd name="T29" fmla="*/ 62 h 2759"/>
                <a:gd name="T30" fmla="*/ 164 w 2135"/>
                <a:gd name="T31" fmla="*/ 62 h 2759"/>
                <a:gd name="T32" fmla="*/ 371 w 2135"/>
                <a:gd name="T33" fmla="*/ 297 h 2759"/>
                <a:gd name="T34" fmla="*/ 371 w 2135"/>
                <a:gd name="T35" fmla="*/ 2339 h 2759"/>
                <a:gd name="T36" fmla="*/ 191 w 2135"/>
                <a:gd name="T37" fmla="*/ 2671 h 2759"/>
                <a:gd name="T38" fmla="*/ 88 w 2135"/>
                <a:gd name="T39" fmla="*/ 2674 h 2759"/>
                <a:gd name="T40" fmla="*/ 61 w 2135"/>
                <a:gd name="T41" fmla="*/ 2703 h 2759"/>
                <a:gd name="T42" fmla="*/ 61 w 2135"/>
                <a:gd name="T43" fmla="*/ 2730 h 2759"/>
                <a:gd name="T44" fmla="*/ 91 w 2135"/>
                <a:gd name="T45" fmla="*/ 2759 h 2759"/>
                <a:gd name="T46" fmla="*/ 1795 w 2135"/>
                <a:gd name="T47" fmla="*/ 2759 h 2759"/>
                <a:gd name="T48" fmla="*/ 2057 w 2135"/>
                <a:gd name="T49" fmla="*/ 2644 h 2759"/>
                <a:gd name="T50" fmla="*/ 2123 w 2135"/>
                <a:gd name="T51" fmla="*/ 2386 h 2759"/>
                <a:gd name="T52" fmla="*/ 2133 w 2135"/>
                <a:gd name="T53" fmla="*/ 2248 h 2759"/>
                <a:gd name="T54" fmla="*/ 2104 w 2135"/>
                <a:gd name="T55" fmla="*/ 2220 h 2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35" h="2759">
                  <a:moveTo>
                    <a:pt x="2104" y="2220"/>
                  </a:moveTo>
                  <a:cubicBezTo>
                    <a:pt x="2079" y="2220"/>
                    <a:pt x="2079" y="2220"/>
                    <a:pt x="2079" y="2220"/>
                  </a:cubicBezTo>
                  <a:cubicBezTo>
                    <a:pt x="2063" y="2220"/>
                    <a:pt x="2051" y="2231"/>
                    <a:pt x="2049" y="2246"/>
                  </a:cubicBezTo>
                  <a:cubicBezTo>
                    <a:pt x="2046" y="2286"/>
                    <a:pt x="2046" y="2286"/>
                    <a:pt x="2046" y="2286"/>
                  </a:cubicBezTo>
                  <a:cubicBezTo>
                    <a:pt x="1979" y="2685"/>
                    <a:pt x="1581" y="2583"/>
                    <a:pt x="1172" y="2583"/>
                  </a:cubicBezTo>
                  <a:cubicBezTo>
                    <a:pt x="763" y="2583"/>
                    <a:pt x="763" y="2399"/>
                    <a:pt x="763" y="2270"/>
                  </a:cubicBezTo>
                  <a:cubicBezTo>
                    <a:pt x="763" y="2141"/>
                    <a:pt x="763" y="490"/>
                    <a:pt x="763" y="317"/>
                  </a:cubicBezTo>
                  <a:cubicBezTo>
                    <a:pt x="763" y="144"/>
                    <a:pt x="793" y="59"/>
                    <a:pt x="936" y="59"/>
                  </a:cubicBezTo>
                  <a:cubicBezTo>
                    <a:pt x="1080" y="59"/>
                    <a:pt x="1080" y="59"/>
                    <a:pt x="1080" y="59"/>
                  </a:cubicBezTo>
                  <a:cubicBezTo>
                    <a:pt x="1096" y="59"/>
                    <a:pt x="1110" y="46"/>
                    <a:pt x="1110" y="30"/>
                  </a:cubicBezTo>
                  <a:cubicBezTo>
                    <a:pt x="1110" y="14"/>
                    <a:pt x="1096" y="0"/>
                    <a:pt x="1080" y="0"/>
                  </a:cubicBezTo>
                  <a:cubicBezTo>
                    <a:pt x="30" y="0"/>
                    <a:pt x="30" y="0"/>
                    <a:pt x="30" y="0"/>
                  </a:cubicBezTo>
                  <a:cubicBezTo>
                    <a:pt x="14" y="0"/>
                    <a:pt x="0" y="14"/>
                    <a:pt x="0" y="30"/>
                  </a:cubicBezTo>
                  <a:cubicBezTo>
                    <a:pt x="0" y="33"/>
                    <a:pt x="0" y="33"/>
                    <a:pt x="0" y="33"/>
                  </a:cubicBezTo>
                  <a:cubicBezTo>
                    <a:pt x="0" y="49"/>
                    <a:pt x="14" y="62"/>
                    <a:pt x="30" y="62"/>
                  </a:cubicBezTo>
                  <a:cubicBezTo>
                    <a:pt x="164" y="62"/>
                    <a:pt x="164" y="62"/>
                    <a:pt x="164" y="62"/>
                  </a:cubicBezTo>
                  <a:cubicBezTo>
                    <a:pt x="302" y="62"/>
                    <a:pt x="371" y="145"/>
                    <a:pt x="371" y="297"/>
                  </a:cubicBezTo>
                  <a:cubicBezTo>
                    <a:pt x="371" y="449"/>
                    <a:pt x="371" y="2091"/>
                    <a:pt x="371" y="2339"/>
                  </a:cubicBezTo>
                  <a:cubicBezTo>
                    <a:pt x="371" y="2588"/>
                    <a:pt x="318" y="2671"/>
                    <a:pt x="191" y="2671"/>
                  </a:cubicBezTo>
                  <a:cubicBezTo>
                    <a:pt x="138" y="2671"/>
                    <a:pt x="106" y="2672"/>
                    <a:pt x="88" y="2674"/>
                  </a:cubicBezTo>
                  <a:cubicBezTo>
                    <a:pt x="73" y="2675"/>
                    <a:pt x="61" y="2688"/>
                    <a:pt x="61" y="2703"/>
                  </a:cubicBezTo>
                  <a:cubicBezTo>
                    <a:pt x="61" y="2730"/>
                    <a:pt x="61" y="2730"/>
                    <a:pt x="61" y="2730"/>
                  </a:cubicBezTo>
                  <a:cubicBezTo>
                    <a:pt x="61" y="2746"/>
                    <a:pt x="74" y="2759"/>
                    <a:pt x="91" y="2759"/>
                  </a:cubicBezTo>
                  <a:cubicBezTo>
                    <a:pt x="1795" y="2759"/>
                    <a:pt x="1795" y="2759"/>
                    <a:pt x="1795" y="2759"/>
                  </a:cubicBezTo>
                  <a:cubicBezTo>
                    <a:pt x="1999" y="2759"/>
                    <a:pt x="2034" y="2724"/>
                    <a:pt x="2057" y="2644"/>
                  </a:cubicBezTo>
                  <a:cubicBezTo>
                    <a:pt x="2081" y="2564"/>
                    <a:pt x="2104" y="2470"/>
                    <a:pt x="2123" y="2386"/>
                  </a:cubicBezTo>
                  <a:cubicBezTo>
                    <a:pt x="2135" y="2332"/>
                    <a:pt x="2135" y="2279"/>
                    <a:pt x="2133" y="2248"/>
                  </a:cubicBezTo>
                  <a:cubicBezTo>
                    <a:pt x="2133" y="2232"/>
                    <a:pt x="2120" y="2220"/>
                    <a:pt x="2104" y="2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20" name="Freeform 19"/>
            <p:cNvSpPr>
              <a:spLocks noEditPoints="1"/>
            </p:cNvSpPr>
            <p:nvPr/>
          </p:nvSpPr>
          <p:spPr bwMode="auto">
            <a:xfrm>
              <a:off x="1857" y="1707"/>
              <a:ext cx="1241" cy="1045"/>
            </a:xfrm>
            <a:custGeom>
              <a:avLst/>
              <a:gdLst>
                <a:gd name="T0" fmla="*/ 1700 w 3399"/>
                <a:gd name="T1" fmla="*/ 0 h 2861"/>
                <a:gd name="T2" fmla="*/ 0 w 3399"/>
                <a:gd name="T3" fmla="*/ 1431 h 2861"/>
                <a:gd name="T4" fmla="*/ 1700 w 3399"/>
                <a:gd name="T5" fmla="*/ 2861 h 2861"/>
                <a:gd name="T6" fmla="*/ 3399 w 3399"/>
                <a:gd name="T7" fmla="*/ 1431 h 2861"/>
                <a:gd name="T8" fmla="*/ 1700 w 3399"/>
                <a:gd name="T9" fmla="*/ 0 h 2861"/>
                <a:gd name="T10" fmla="*/ 1697 w 3399"/>
                <a:gd name="T11" fmla="*/ 2692 h 2861"/>
                <a:gd name="T12" fmla="*/ 437 w 3399"/>
                <a:gd name="T13" fmla="*/ 1412 h 2861"/>
                <a:gd name="T14" fmla="*/ 1697 w 3399"/>
                <a:gd name="T15" fmla="*/ 133 h 2861"/>
                <a:gd name="T16" fmla="*/ 2957 w 3399"/>
                <a:gd name="T17" fmla="*/ 1412 h 2861"/>
                <a:gd name="T18" fmla="*/ 1697 w 3399"/>
                <a:gd name="T19" fmla="*/ 2692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9" h="2861">
                  <a:moveTo>
                    <a:pt x="1700" y="0"/>
                  </a:moveTo>
                  <a:cubicBezTo>
                    <a:pt x="761" y="0"/>
                    <a:pt x="0" y="564"/>
                    <a:pt x="0" y="1431"/>
                  </a:cubicBezTo>
                  <a:cubicBezTo>
                    <a:pt x="0" y="2322"/>
                    <a:pt x="761" y="2861"/>
                    <a:pt x="1700" y="2861"/>
                  </a:cubicBezTo>
                  <a:cubicBezTo>
                    <a:pt x="2638" y="2861"/>
                    <a:pt x="3399" y="2300"/>
                    <a:pt x="3399" y="1431"/>
                  </a:cubicBezTo>
                  <a:cubicBezTo>
                    <a:pt x="3399" y="514"/>
                    <a:pt x="2638" y="0"/>
                    <a:pt x="1700" y="0"/>
                  </a:cubicBezTo>
                  <a:close/>
                  <a:moveTo>
                    <a:pt x="1697" y="2692"/>
                  </a:moveTo>
                  <a:cubicBezTo>
                    <a:pt x="1001" y="2692"/>
                    <a:pt x="437" y="2073"/>
                    <a:pt x="437" y="1412"/>
                  </a:cubicBezTo>
                  <a:cubicBezTo>
                    <a:pt x="437" y="486"/>
                    <a:pt x="1001" y="133"/>
                    <a:pt x="1697" y="133"/>
                  </a:cubicBezTo>
                  <a:cubicBezTo>
                    <a:pt x="2393" y="133"/>
                    <a:pt x="2957" y="697"/>
                    <a:pt x="2957" y="1412"/>
                  </a:cubicBezTo>
                  <a:cubicBezTo>
                    <a:pt x="2957" y="2443"/>
                    <a:pt x="2393" y="2692"/>
                    <a:pt x="1697" y="26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21" name="Freeform 20"/>
            <p:cNvSpPr>
              <a:spLocks/>
            </p:cNvSpPr>
            <p:nvPr/>
          </p:nvSpPr>
          <p:spPr bwMode="auto">
            <a:xfrm>
              <a:off x="6996" y="1984"/>
              <a:ext cx="140" cy="273"/>
            </a:xfrm>
            <a:custGeom>
              <a:avLst/>
              <a:gdLst>
                <a:gd name="T0" fmla="*/ 163 w 384"/>
                <a:gd name="T1" fmla="*/ 0 h 749"/>
                <a:gd name="T2" fmla="*/ 0 w 384"/>
                <a:gd name="T3" fmla="*/ 0 h 749"/>
                <a:gd name="T4" fmla="*/ 0 w 384"/>
                <a:gd name="T5" fmla="*/ 749 h 749"/>
                <a:gd name="T6" fmla="*/ 152 w 384"/>
                <a:gd name="T7" fmla="*/ 749 h 749"/>
                <a:gd name="T8" fmla="*/ 384 w 384"/>
                <a:gd name="T9" fmla="*/ 376 h 749"/>
                <a:gd name="T10" fmla="*/ 163 w 384"/>
                <a:gd name="T11" fmla="*/ 0 h 749"/>
              </a:gdLst>
              <a:ahLst/>
              <a:cxnLst>
                <a:cxn ang="0">
                  <a:pos x="T0" y="T1"/>
                </a:cxn>
                <a:cxn ang="0">
                  <a:pos x="T2" y="T3"/>
                </a:cxn>
                <a:cxn ang="0">
                  <a:pos x="T4" y="T5"/>
                </a:cxn>
                <a:cxn ang="0">
                  <a:pos x="T6" y="T7"/>
                </a:cxn>
                <a:cxn ang="0">
                  <a:pos x="T8" y="T9"/>
                </a:cxn>
                <a:cxn ang="0">
                  <a:pos x="T10" y="T11"/>
                </a:cxn>
              </a:cxnLst>
              <a:rect l="0" t="0" r="r" b="b"/>
              <a:pathLst>
                <a:path w="384" h="749">
                  <a:moveTo>
                    <a:pt x="163" y="0"/>
                  </a:moveTo>
                  <a:cubicBezTo>
                    <a:pt x="107" y="0"/>
                    <a:pt x="96" y="0"/>
                    <a:pt x="0" y="0"/>
                  </a:cubicBezTo>
                  <a:cubicBezTo>
                    <a:pt x="0" y="749"/>
                    <a:pt x="0" y="749"/>
                    <a:pt x="0" y="749"/>
                  </a:cubicBezTo>
                  <a:cubicBezTo>
                    <a:pt x="0" y="749"/>
                    <a:pt x="88" y="749"/>
                    <a:pt x="152" y="749"/>
                  </a:cubicBezTo>
                  <a:cubicBezTo>
                    <a:pt x="215" y="749"/>
                    <a:pt x="384" y="686"/>
                    <a:pt x="384" y="376"/>
                  </a:cubicBezTo>
                  <a:cubicBezTo>
                    <a:pt x="384" y="67"/>
                    <a:pt x="218" y="0"/>
                    <a:pt x="1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grpSp>
      <p:cxnSp>
        <p:nvCxnSpPr>
          <p:cNvPr id="22" name="Straight Connector 21"/>
          <p:cNvCxnSpPr/>
          <p:nvPr userDrawn="1"/>
        </p:nvCxnSpPr>
        <p:spPr>
          <a:xfrm>
            <a:off x="533273" y="1833739"/>
            <a:ext cx="8610725" cy="0"/>
          </a:xfrm>
          <a:prstGeom prst="line">
            <a:avLst/>
          </a:prstGeom>
          <a:noFill/>
          <a:ln w="28575" cmpd="sng">
            <a:solidFill>
              <a:schemeClr val="bg1"/>
            </a:solidFill>
            <a:prstDash val="solid"/>
          </a:ln>
          <a:effectLst/>
        </p:spPr>
        <p:style>
          <a:lnRef idx="1">
            <a:schemeClr val="accent1"/>
          </a:lnRef>
          <a:fillRef idx="3">
            <a:schemeClr val="accent1"/>
          </a:fillRef>
          <a:effectRef idx="2">
            <a:schemeClr val="accent1"/>
          </a:effectRef>
          <a:fontRef idx="minor">
            <a:schemeClr val="lt1"/>
          </a:fontRef>
        </p:style>
      </p:cxnSp>
      <p:cxnSp>
        <p:nvCxnSpPr>
          <p:cNvPr id="23" name="Straight Connector 22"/>
          <p:cNvCxnSpPr/>
          <p:nvPr userDrawn="1"/>
        </p:nvCxnSpPr>
        <p:spPr>
          <a:xfrm>
            <a:off x="-4035" y="1004666"/>
            <a:ext cx="8561026" cy="0"/>
          </a:xfrm>
          <a:prstGeom prst="line">
            <a:avLst/>
          </a:prstGeom>
          <a:noFill/>
          <a:ln w="28575" cmpd="sng">
            <a:solidFill>
              <a:schemeClr val="bg1"/>
            </a:solidFill>
            <a:prstDash val="solid"/>
          </a:ln>
          <a:effectLst/>
        </p:spPr>
        <p:style>
          <a:lnRef idx="1">
            <a:schemeClr val="accent1"/>
          </a:lnRef>
          <a:fillRef idx="3">
            <a:schemeClr val="accent1"/>
          </a:fillRef>
          <a:effectRef idx="2">
            <a:schemeClr val="accent1"/>
          </a:effectRef>
          <a:fontRef idx="minor">
            <a:schemeClr val="lt1"/>
          </a:fontRef>
        </p:style>
      </p:cxnSp>
      <p:sp>
        <p:nvSpPr>
          <p:cNvPr id="27" name="Text Placeholder 4"/>
          <p:cNvSpPr>
            <a:spLocks noGrp="1"/>
          </p:cNvSpPr>
          <p:nvPr>
            <p:ph type="body" sz="quarter" idx="15" hasCustomPrompt="1"/>
          </p:nvPr>
        </p:nvSpPr>
        <p:spPr>
          <a:xfrm>
            <a:off x="1263113" y="1078083"/>
            <a:ext cx="6617772" cy="677136"/>
          </a:xfrm>
        </p:spPr>
        <p:txBody>
          <a:bodyPr anchor="ctr"/>
          <a:lstStyle>
            <a:lvl1pPr marL="0" indent="0" algn="ctr">
              <a:buNone/>
              <a:defRPr b="1">
                <a:solidFill>
                  <a:schemeClr val="bg1"/>
                </a:solidFill>
              </a:defRPr>
            </a:lvl1pPr>
            <a:lvl2pPr marL="457200" indent="0" algn="ctr">
              <a:buNone/>
              <a:defRPr b="1">
                <a:solidFill>
                  <a:schemeClr val="bg1"/>
                </a:solidFill>
              </a:defRPr>
            </a:lvl2pPr>
            <a:lvl3pPr marL="914400" indent="0" algn="ctr">
              <a:buNone/>
              <a:defRPr b="1">
                <a:solidFill>
                  <a:schemeClr val="bg1"/>
                </a:solidFill>
              </a:defRPr>
            </a:lvl3pPr>
            <a:lvl4pPr marL="1371600" indent="0" algn="ctr">
              <a:buNone/>
              <a:defRPr b="1">
                <a:solidFill>
                  <a:schemeClr val="bg1"/>
                </a:solidFill>
              </a:defRPr>
            </a:lvl4pPr>
            <a:lvl5pPr marL="1828800" indent="0" algn="ctr">
              <a:buNone/>
              <a:defRPr b="1">
                <a:solidFill>
                  <a:schemeClr val="bg1"/>
                </a:solidFill>
              </a:defRPr>
            </a:lvl5pPr>
          </a:lstStyle>
          <a:p>
            <a:pPr lvl="0"/>
            <a:r>
              <a:rPr lang="en-CA" dirty="0"/>
              <a:t>Click to add header paragraph</a:t>
            </a:r>
            <a:endParaRPr lang="en-US" dirty="0"/>
          </a:p>
        </p:txBody>
      </p:sp>
      <p:sp>
        <p:nvSpPr>
          <p:cNvPr id="28" name="Text Placeholder 5"/>
          <p:cNvSpPr>
            <a:spLocks noGrp="1"/>
          </p:cNvSpPr>
          <p:nvPr>
            <p:ph type="body" sz="quarter" idx="11" hasCustomPrompt="1"/>
          </p:nvPr>
        </p:nvSpPr>
        <p:spPr>
          <a:xfrm>
            <a:off x="683831" y="4532313"/>
            <a:ext cx="7827123" cy="376237"/>
          </a:xfrm>
          <a:blipFill>
            <a:blip r:embed="rId2"/>
            <a:stretch>
              <a:fillRect l="-8737" t="-1204643" r="-8088" b="-62447"/>
            </a:stretch>
          </a:blipFill>
          <a:ln>
            <a:noFill/>
          </a:ln>
          <a:effectLst>
            <a:outerShdw dist="12700" dir="16200000" rotWithShape="0">
              <a:schemeClr val="accent1">
                <a:lumMod val="60000"/>
                <a:lumOff val="40000"/>
              </a:schemeClr>
            </a:outerShdw>
          </a:effectLst>
        </p:spPr>
        <p:txBody>
          <a:bodyPr vert="horz" lIns="91440" tIns="45720" rIns="91440" bIns="45720" rtlCol="0">
            <a:normAutofit/>
          </a:bodyPr>
          <a:lstStyle>
            <a:lvl1pPr marL="342900" indent="-342900">
              <a:buNone/>
              <a:defRPr lang="en-US" sz="1100" dirty="0">
                <a:solidFill>
                  <a:schemeClr val="accent1">
                    <a:lumMod val="20000"/>
                    <a:lumOff val="80000"/>
                  </a:schemeClr>
                </a:solidFill>
              </a:defRPr>
            </a:lvl1pPr>
          </a:lstStyle>
          <a:p>
            <a:pPr marL="0" lvl="0" indent="0"/>
            <a:r>
              <a:rPr lang="en-CA" dirty="0"/>
              <a:t>Click to add notes or source of content</a:t>
            </a:r>
            <a:endParaRPr lang="en-US" dirty="0"/>
          </a:p>
        </p:txBody>
      </p:sp>
      <p:sp>
        <p:nvSpPr>
          <p:cNvPr id="32" name="Text Placeholder 4"/>
          <p:cNvSpPr>
            <a:spLocks noGrp="1"/>
          </p:cNvSpPr>
          <p:nvPr>
            <p:ph type="body" sz="quarter" idx="16" hasCustomPrompt="1"/>
          </p:nvPr>
        </p:nvSpPr>
        <p:spPr>
          <a:xfrm>
            <a:off x="683830" y="2236124"/>
            <a:ext cx="2317098" cy="1795549"/>
          </a:xfrm>
        </p:spPr>
        <p:txBody>
          <a:bodyPr anchor="ctr"/>
          <a:lstStyle>
            <a:lvl1pPr marL="0" indent="0" algn="ctr">
              <a:buNone/>
              <a:defRPr b="0" cap="all" baseline="0">
                <a:solidFill>
                  <a:schemeClr val="bg1"/>
                </a:solidFill>
              </a:defRPr>
            </a:lvl1pPr>
            <a:lvl2pPr marL="457200" indent="0" algn="ctr">
              <a:buNone/>
              <a:defRPr b="1">
                <a:solidFill>
                  <a:schemeClr val="bg1"/>
                </a:solidFill>
              </a:defRPr>
            </a:lvl2pPr>
            <a:lvl3pPr marL="914400" indent="0" algn="ctr">
              <a:buNone/>
              <a:defRPr b="1">
                <a:solidFill>
                  <a:schemeClr val="bg1"/>
                </a:solidFill>
              </a:defRPr>
            </a:lvl3pPr>
            <a:lvl4pPr marL="1371600" indent="0" algn="ctr">
              <a:buNone/>
              <a:defRPr b="1">
                <a:solidFill>
                  <a:schemeClr val="bg1"/>
                </a:solidFill>
              </a:defRPr>
            </a:lvl4pPr>
            <a:lvl5pPr marL="1828800" indent="0" algn="ctr">
              <a:buNone/>
              <a:defRPr b="1">
                <a:solidFill>
                  <a:schemeClr val="bg1"/>
                </a:solidFill>
              </a:defRPr>
            </a:lvl5pPr>
          </a:lstStyle>
          <a:p>
            <a:pPr lvl="0"/>
            <a:r>
              <a:rPr lang="en-CA" dirty="0"/>
              <a:t>Click to add a supporting point</a:t>
            </a:r>
            <a:endParaRPr lang="en-US" dirty="0"/>
          </a:p>
        </p:txBody>
      </p:sp>
      <p:sp>
        <p:nvSpPr>
          <p:cNvPr id="33" name="Text Placeholder 4"/>
          <p:cNvSpPr>
            <a:spLocks noGrp="1"/>
          </p:cNvSpPr>
          <p:nvPr>
            <p:ph type="body" sz="quarter" idx="17" hasCustomPrompt="1"/>
          </p:nvPr>
        </p:nvSpPr>
        <p:spPr>
          <a:xfrm>
            <a:off x="3438843" y="2236124"/>
            <a:ext cx="2317098" cy="1795549"/>
          </a:xfrm>
        </p:spPr>
        <p:txBody>
          <a:bodyPr anchor="ctr"/>
          <a:lstStyle>
            <a:lvl1pPr marL="0" indent="0" algn="ctr">
              <a:buNone/>
              <a:defRPr b="0" cap="all" baseline="0">
                <a:solidFill>
                  <a:schemeClr val="bg1"/>
                </a:solidFill>
              </a:defRPr>
            </a:lvl1pPr>
            <a:lvl2pPr marL="457200" indent="0" algn="ctr">
              <a:buNone/>
              <a:defRPr b="1">
                <a:solidFill>
                  <a:schemeClr val="bg1"/>
                </a:solidFill>
              </a:defRPr>
            </a:lvl2pPr>
            <a:lvl3pPr marL="914400" indent="0" algn="ctr">
              <a:buNone/>
              <a:defRPr b="1">
                <a:solidFill>
                  <a:schemeClr val="bg1"/>
                </a:solidFill>
              </a:defRPr>
            </a:lvl3pPr>
            <a:lvl4pPr marL="1371600" indent="0" algn="ctr">
              <a:buNone/>
              <a:defRPr b="1">
                <a:solidFill>
                  <a:schemeClr val="bg1"/>
                </a:solidFill>
              </a:defRPr>
            </a:lvl4pPr>
            <a:lvl5pPr marL="1828800" indent="0" algn="ctr">
              <a:buNone/>
              <a:defRPr b="1">
                <a:solidFill>
                  <a:schemeClr val="bg1"/>
                </a:solidFill>
              </a:defRPr>
            </a:lvl5pPr>
          </a:lstStyle>
          <a:p>
            <a:pPr lvl="0"/>
            <a:r>
              <a:rPr lang="en-CA" dirty="0"/>
              <a:t>Click to add a supporting point</a:t>
            </a:r>
            <a:endParaRPr lang="en-US" dirty="0"/>
          </a:p>
        </p:txBody>
      </p:sp>
      <p:sp>
        <p:nvSpPr>
          <p:cNvPr id="34" name="Text Placeholder 4"/>
          <p:cNvSpPr>
            <a:spLocks noGrp="1"/>
          </p:cNvSpPr>
          <p:nvPr>
            <p:ph type="body" sz="quarter" idx="18" hasCustomPrompt="1"/>
          </p:nvPr>
        </p:nvSpPr>
        <p:spPr>
          <a:xfrm>
            <a:off x="6193856" y="2236124"/>
            <a:ext cx="2317098" cy="1795549"/>
          </a:xfrm>
        </p:spPr>
        <p:txBody>
          <a:bodyPr anchor="ctr"/>
          <a:lstStyle>
            <a:lvl1pPr marL="0" indent="0" algn="ctr">
              <a:buNone/>
              <a:defRPr b="0" cap="all" baseline="0">
                <a:solidFill>
                  <a:schemeClr val="bg1"/>
                </a:solidFill>
              </a:defRPr>
            </a:lvl1pPr>
            <a:lvl2pPr marL="457200" indent="0" algn="ctr">
              <a:buNone/>
              <a:defRPr b="1">
                <a:solidFill>
                  <a:schemeClr val="bg1"/>
                </a:solidFill>
              </a:defRPr>
            </a:lvl2pPr>
            <a:lvl3pPr marL="914400" indent="0" algn="ctr">
              <a:buNone/>
              <a:defRPr b="1">
                <a:solidFill>
                  <a:schemeClr val="bg1"/>
                </a:solidFill>
              </a:defRPr>
            </a:lvl3pPr>
            <a:lvl4pPr marL="1371600" indent="0" algn="ctr">
              <a:buNone/>
              <a:defRPr b="1">
                <a:solidFill>
                  <a:schemeClr val="bg1"/>
                </a:solidFill>
              </a:defRPr>
            </a:lvl4pPr>
            <a:lvl5pPr marL="1828800" indent="0" algn="ctr">
              <a:buNone/>
              <a:defRPr b="1">
                <a:solidFill>
                  <a:schemeClr val="bg1"/>
                </a:solidFill>
              </a:defRPr>
            </a:lvl5pPr>
          </a:lstStyle>
          <a:p>
            <a:pPr lvl="0"/>
            <a:r>
              <a:rPr lang="en-CA" dirty="0"/>
              <a:t>Click to add a supporting point</a:t>
            </a:r>
            <a:endParaRPr lang="en-US" dirty="0"/>
          </a:p>
        </p:txBody>
      </p:sp>
    </p:spTree>
    <p:extLst>
      <p:ext uri="{BB962C8B-B14F-4D97-AF65-F5344CB8AC3E}">
        <p14:creationId xmlns:p14="http://schemas.microsoft.com/office/powerpoint/2010/main" val="562743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
                                        <p:tgtEl>
                                          <p:spTgt spid="10"/>
                                        </p:tgtEl>
                                      </p:cBhvr>
                                    </p:animEffect>
                                  </p:childTnLst>
                                </p:cTn>
                              </p:par>
                              <p:par>
                                <p:cTn id="8" presetID="22" presetClass="entr" presetSubtype="8" fill="hold" grpId="0" nodeType="withEffect">
                                  <p:stCondLst>
                                    <p:cond delay="15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650"/>
                            </p:stCondLst>
                            <p:childTnLst>
                              <p:par>
                                <p:cTn id="12" presetID="22" presetClass="entr" presetSubtype="8"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22" presetClass="entr" presetSubtype="2" fill="hold" nodeType="withEffect">
                                  <p:stCondLst>
                                    <p:cond delay="150"/>
                                  </p:stCondLst>
                                  <p:childTnLst>
                                    <p:set>
                                      <p:cBhvr>
                                        <p:cTn id="16" dur="1" fill="hold">
                                          <p:stCondLst>
                                            <p:cond delay="0"/>
                                          </p:stCondLst>
                                        </p:cTn>
                                        <p:tgtEl>
                                          <p:spTgt spid="22"/>
                                        </p:tgtEl>
                                        <p:attrNameLst>
                                          <p:attrName>style.visibility</p:attrName>
                                        </p:attrNameLst>
                                      </p:cBhvr>
                                      <p:to>
                                        <p:strVal val="visible"/>
                                      </p:to>
                                    </p:set>
                                    <p:animEffect transition="in" filter="wipe(right)">
                                      <p:cBhvr>
                                        <p:cTn id="17" dur="500"/>
                                        <p:tgtEl>
                                          <p:spTgt spid="22"/>
                                        </p:tgtEl>
                                      </p:cBhvr>
                                    </p:animEffect>
                                  </p:childTnLst>
                                </p:cTn>
                              </p:par>
                              <p:par>
                                <p:cTn id="18" presetID="16" presetClass="entr" presetSubtype="37" fill="hold" grpId="0" nodeType="withEffect">
                                  <p:stCondLst>
                                    <p:cond delay="150"/>
                                  </p:stCondLst>
                                  <p:childTnLst>
                                    <p:set>
                                      <p:cBhvr>
                                        <p:cTn id="19" dur="1" fill="hold">
                                          <p:stCondLst>
                                            <p:cond delay="0"/>
                                          </p:stCondLst>
                                        </p:cTn>
                                        <p:tgtEl>
                                          <p:spTgt spid="27">
                                            <p:txEl>
                                              <p:pRg st="0" end="0"/>
                                            </p:txEl>
                                          </p:spTgt>
                                        </p:tgtEl>
                                        <p:attrNameLst>
                                          <p:attrName>style.visibility</p:attrName>
                                        </p:attrNameLst>
                                      </p:cBhvr>
                                      <p:to>
                                        <p:strVal val="visible"/>
                                      </p:to>
                                    </p:set>
                                    <p:animEffect transition="in" filter="barn(outVertical)">
                                      <p:cBhvr>
                                        <p:cTn id="20" dur="500"/>
                                        <p:tgtEl>
                                          <p:spTgt spid="27">
                                            <p:txEl>
                                              <p:pRg st="0" end="0"/>
                                            </p:txEl>
                                          </p:spTgt>
                                        </p:tgtEl>
                                      </p:cBhvr>
                                    </p:animEffect>
                                  </p:childTnLst>
                                </p:cTn>
                              </p:par>
                            </p:childTnLst>
                          </p:cTn>
                        </p:par>
                        <p:par>
                          <p:cTn id="21" fill="hold">
                            <p:stCondLst>
                              <p:cond delay="1300"/>
                            </p:stCondLst>
                            <p:childTnLst>
                              <p:par>
                                <p:cTn id="22" presetID="42" presetClass="entr" presetSubtype="0" fill="hold" grpId="0" nodeType="afterEffect">
                                  <p:stCondLst>
                                    <p:cond delay="0"/>
                                  </p:stCondLst>
                                  <p:childTnLst>
                                    <p:set>
                                      <p:cBhvr>
                                        <p:cTn id="23" dur="1" fill="hold">
                                          <p:stCondLst>
                                            <p:cond delay="0"/>
                                          </p:stCondLst>
                                        </p:cTn>
                                        <p:tgtEl>
                                          <p:spTgt spid="32">
                                            <p:txEl>
                                              <p:pRg st="0" end="0"/>
                                            </p:txEl>
                                          </p:spTgt>
                                        </p:tgtEl>
                                        <p:attrNameLst>
                                          <p:attrName>style.visibility</p:attrName>
                                        </p:attrNameLst>
                                      </p:cBhvr>
                                      <p:to>
                                        <p:strVal val="visible"/>
                                      </p:to>
                                    </p:set>
                                    <p:animEffect transition="in" filter="fade">
                                      <p:cBhvr>
                                        <p:cTn id="24" dur="1000"/>
                                        <p:tgtEl>
                                          <p:spTgt spid="32">
                                            <p:txEl>
                                              <p:pRg st="0" end="0"/>
                                            </p:txEl>
                                          </p:spTgt>
                                        </p:tgtEl>
                                      </p:cBhvr>
                                    </p:animEffect>
                                    <p:anim calcmode="lin" valueType="num">
                                      <p:cBhvr>
                                        <p:cTn id="25" dur="10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27" fill="hold">
                            <p:stCondLst>
                              <p:cond delay="2300"/>
                            </p:stCondLst>
                            <p:childTnLst>
                              <p:par>
                                <p:cTn id="28" presetID="42" presetClass="entr" presetSubtype="0" fill="hold" grpId="0" nodeType="afterEffect">
                                  <p:stCondLst>
                                    <p:cond delay="0"/>
                                  </p:stCondLst>
                                  <p:childTnLst>
                                    <p:set>
                                      <p:cBhvr>
                                        <p:cTn id="29" dur="1" fill="hold">
                                          <p:stCondLst>
                                            <p:cond delay="0"/>
                                          </p:stCondLst>
                                        </p:cTn>
                                        <p:tgtEl>
                                          <p:spTgt spid="33">
                                            <p:txEl>
                                              <p:pRg st="0" end="0"/>
                                            </p:txEl>
                                          </p:spTgt>
                                        </p:tgtEl>
                                        <p:attrNameLst>
                                          <p:attrName>style.visibility</p:attrName>
                                        </p:attrNameLst>
                                      </p:cBhvr>
                                      <p:to>
                                        <p:strVal val="visible"/>
                                      </p:to>
                                    </p:set>
                                    <p:animEffect transition="in" filter="fade">
                                      <p:cBhvr>
                                        <p:cTn id="30" dur="1000"/>
                                        <p:tgtEl>
                                          <p:spTgt spid="33">
                                            <p:txEl>
                                              <p:pRg st="0" end="0"/>
                                            </p:txEl>
                                          </p:spTgt>
                                        </p:tgtEl>
                                      </p:cBhvr>
                                    </p:animEffect>
                                    <p:anim calcmode="lin" valueType="num">
                                      <p:cBhvr>
                                        <p:cTn id="31"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32" dur="10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par>
                          <p:cTn id="33" fill="hold">
                            <p:stCondLst>
                              <p:cond delay="3300"/>
                            </p:stCondLst>
                            <p:childTnLst>
                              <p:par>
                                <p:cTn id="34" presetID="42" presetClass="entr" presetSubtype="0" fill="hold" grpId="0" nodeType="afterEffect">
                                  <p:stCondLst>
                                    <p:cond delay="0"/>
                                  </p:stCondLst>
                                  <p:childTnLst>
                                    <p:set>
                                      <p:cBhvr>
                                        <p:cTn id="35" dur="1" fill="hold">
                                          <p:stCondLst>
                                            <p:cond delay="0"/>
                                          </p:stCondLst>
                                        </p:cTn>
                                        <p:tgtEl>
                                          <p:spTgt spid="34">
                                            <p:txEl>
                                              <p:pRg st="0" end="0"/>
                                            </p:txEl>
                                          </p:spTgt>
                                        </p:tgtEl>
                                        <p:attrNameLst>
                                          <p:attrName>style.visibility</p:attrName>
                                        </p:attrNameLst>
                                      </p:cBhvr>
                                      <p:to>
                                        <p:strVal val="visible"/>
                                      </p:to>
                                    </p:set>
                                    <p:animEffect transition="in" filter="fade">
                                      <p:cBhvr>
                                        <p:cTn id="36" dur="1000"/>
                                        <p:tgtEl>
                                          <p:spTgt spid="34">
                                            <p:txEl>
                                              <p:pRg st="0" end="0"/>
                                            </p:txEl>
                                          </p:spTgt>
                                        </p:tgtEl>
                                      </p:cBhvr>
                                    </p:animEffect>
                                    <p:anim calcmode="lin" valueType="num">
                                      <p:cBhvr>
                                        <p:cTn id="37"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34">
                                            <p:txEl>
                                              <p:pRg st="0" end="0"/>
                                            </p:txEl>
                                          </p:spTgt>
                                        </p:tgtEl>
                                        <p:attrNameLst>
                                          <p:attrName>ppt_y</p:attrName>
                                        </p:attrNameLst>
                                      </p:cBhvr>
                                      <p:tavLst>
                                        <p:tav tm="0">
                                          <p:val>
                                            <p:strVal val="#ppt_y+.1"/>
                                          </p:val>
                                        </p:tav>
                                        <p:tav tm="100000">
                                          <p:val>
                                            <p:strVal val="#ppt_y"/>
                                          </p:val>
                                        </p:tav>
                                      </p:tavLst>
                                    </p:anim>
                                  </p:childTnLst>
                                </p:cTn>
                              </p:par>
                            </p:childTnLst>
                          </p:cTn>
                        </p:par>
                        <p:par>
                          <p:cTn id="39" fill="hold">
                            <p:stCondLst>
                              <p:cond delay="43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27" grpId="0" build="p">
        <p:tmplLst>
          <p:tmpl lvl="1">
            <p:tnLst>
              <p:par>
                <p:cTn presetID="16" presetClass="entr" presetSubtype="37" fill="hold" nodeType="withEffect">
                  <p:stCondLst>
                    <p:cond delay="150"/>
                  </p:stCondLst>
                  <p:childTnLst>
                    <p:set>
                      <p:cBhvr>
                        <p:cTn dur="1" fill="hold">
                          <p:stCondLst>
                            <p:cond delay="0"/>
                          </p:stCondLst>
                        </p:cTn>
                        <p:tgtEl>
                          <p:spTgt spid="27"/>
                        </p:tgtEl>
                        <p:attrNameLst>
                          <p:attrName>style.visibility</p:attrName>
                        </p:attrNameLst>
                      </p:cBhvr>
                      <p:to>
                        <p:strVal val="visible"/>
                      </p:to>
                    </p:set>
                    <p:animEffect transition="in" filter="barn(outVertical)">
                      <p:cBhvr>
                        <p:cTn dur="500"/>
                        <p:tgtEl>
                          <p:spTgt spid="27"/>
                        </p:tgtEl>
                      </p:cBhvr>
                    </p:animEffect>
                  </p:childTnLst>
                </p:cTn>
              </p:par>
            </p:tnLst>
          </p:tmpl>
        </p:tmplLst>
      </p:bldP>
      <p:bldP spid="28" grpId="0" uiExpand="1"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1000"/>
                        <p:tgtEl>
                          <p:spTgt spid="32"/>
                        </p:tgtEl>
                      </p:cBhvr>
                    </p:animEffect>
                    <p:anim calcmode="lin" valueType="num">
                      <p:cBhvr>
                        <p:cTn dur="1000" fill="hold"/>
                        <p:tgtEl>
                          <p:spTgt spid="32"/>
                        </p:tgtEl>
                        <p:attrNameLst>
                          <p:attrName>ppt_x</p:attrName>
                        </p:attrNameLst>
                      </p:cBhvr>
                      <p:tavLst>
                        <p:tav tm="0">
                          <p:val>
                            <p:strVal val="#ppt_x"/>
                          </p:val>
                        </p:tav>
                        <p:tav tm="100000">
                          <p:val>
                            <p:strVal val="#ppt_x"/>
                          </p:val>
                        </p:tav>
                      </p:tavLst>
                    </p:anim>
                    <p:anim calcmode="lin" valueType="num">
                      <p:cBhvr>
                        <p:cTn dur="10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1000"/>
                        <p:tgtEl>
                          <p:spTgt spid="33"/>
                        </p:tgtEl>
                      </p:cBhvr>
                    </p:animEffect>
                    <p:anim calcmode="lin" valueType="num">
                      <p:cBhvr>
                        <p:cTn dur="1000" fill="hold"/>
                        <p:tgtEl>
                          <p:spTgt spid="33"/>
                        </p:tgtEl>
                        <p:attrNameLst>
                          <p:attrName>ppt_x</p:attrName>
                        </p:attrNameLst>
                      </p:cBhvr>
                      <p:tavLst>
                        <p:tav tm="0">
                          <p:val>
                            <p:strVal val="#ppt_x"/>
                          </p:val>
                        </p:tav>
                        <p:tav tm="100000">
                          <p:val>
                            <p:strVal val="#ppt_x"/>
                          </p:val>
                        </p:tav>
                      </p:tavLst>
                    </p:anim>
                    <p:anim calcmode="lin" valueType="num">
                      <p:cBhvr>
                        <p:cTn dur="10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42"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1000"/>
                        <p:tgtEl>
                          <p:spTgt spid="34"/>
                        </p:tgtEl>
                      </p:cBhvr>
                    </p:animEffect>
                    <p:anim calcmode="lin" valueType="num">
                      <p:cBhvr>
                        <p:cTn dur="1000" fill="hold"/>
                        <p:tgtEl>
                          <p:spTgt spid="34"/>
                        </p:tgtEl>
                        <p:attrNameLst>
                          <p:attrName>ppt_x</p:attrName>
                        </p:attrNameLst>
                      </p:cBhvr>
                      <p:tavLst>
                        <p:tav tm="0">
                          <p:val>
                            <p:strVal val="#ppt_x"/>
                          </p:val>
                        </p:tav>
                        <p:tav tm="100000">
                          <p:val>
                            <p:strVal val="#ppt_x"/>
                          </p:val>
                        </p:tav>
                      </p:tavLst>
                    </p:anim>
                    <p:anim calcmode="lin" valueType="num">
                      <p:cBhvr>
                        <p:cTn dur="1000" fill="hold"/>
                        <p:tgtEl>
                          <p:spTgt spid="3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4" name="Text Placeholder 3"/>
          <p:cNvSpPr>
            <a:spLocks noGrp="1"/>
          </p:cNvSpPr>
          <p:nvPr>
            <p:ph type="body" sz="quarter" idx="10"/>
          </p:nvPr>
        </p:nvSpPr>
        <p:spPr>
          <a:xfrm>
            <a:off x="683830" y="806731"/>
            <a:ext cx="7827124" cy="3536950"/>
          </a:xfrm>
        </p:spPr>
        <p:txBody>
          <a:bodyPr/>
          <a:lstStyle>
            <a:lvl1pPr>
              <a:defRPr b="1">
                <a:solidFill>
                  <a:schemeClr val="accent1"/>
                </a:solidFill>
              </a:defRPr>
            </a:lvl1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5"/>
          <p:cNvSpPr>
            <a:spLocks noGrp="1"/>
          </p:cNvSpPr>
          <p:nvPr>
            <p:ph type="body" sz="quarter" idx="11" hasCustomPrompt="1"/>
          </p:nvPr>
        </p:nvSpPr>
        <p:spPr>
          <a:xfrm>
            <a:off x="683831" y="4532313"/>
            <a:ext cx="7827123" cy="376237"/>
          </a:xfrm>
          <a:solidFill>
            <a:schemeClr val="bg1"/>
          </a:solidFill>
          <a:effectLst>
            <a:outerShdw dist="12700" dir="16200000" rotWithShape="0">
              <a:schemeClr val="bg2"/>
            </a:outerShdw>
          </a:effectLst>
        </p:spPr>
        <p:txBody>
          <a:bodyPr vert="horz" lIns="91440" tIns="45720" rIns="91440" bIns="45720" rtlCol="0">
            <a:normAutofit/>
          </a:bodyPr>
          <a:lstStyle>
            <a:lvl1pPr marL="342900" indent="-342900">
              <a:buNone/>
              <a:defRPr lang="en-US" sz="1100" dirty="0">
                <a:solidFill>
                  <a:schemeClr val="bg2">
                    <a:lumMod val="50000"/>
                  </a:schemeClr>
                </a:solidFill>
              </a:defRPr>
            </a:lvl1pPr>
          </a:lstStyle>
          <a:p>
            <a:pPr marL="0" lvl="0" indent="0"/>
            <a:r>
              <a:rPr lang="en-CA" dirty="0"/>
              <a:t>Click to add notes or source of content</a:t>
            </a:r>
            <a:endParaRPr lang="en-US" dirty="0"/>
          </a:p>
        </p:txBody>
      </p:sp>
    </p:spTree>
    <p:extLst>
      <p:ext uri="{BB962C8B-B14F-4D97-AF65-F5344CB8AC3E}">
        <p14:creationId xmlns:p14="http://schemas.microsoft.com/office/powerpoint/2010/main" val="1872506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7" dur="500"/>
                                        <p:tgtEl>
                                          <p:spTgt spid="6">
                                            <p:txEl>
                                              <p:charRg st="4294967295" end="4294967295"/>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baseline="0"/>
            </a:lvl1pPr>
          </a:lstStyle>
          <a:p>
            <a:r>
              <a:rPr lang="en-CA" dirty="0"/>
              <a:t>Click to edit Master title style</a:t>
            </a:r>
            <a:endParaRPr lang="en-US" dirty="0"/>
          </a:p>
        </p:txBody>
      </p:sp>
      <p:sp>
        <p:nvSpPr>
          <p:cNvPr id="4" name="Content Placeholder 3"/>
          <p:cNvSpPr>
            <a:spLocks noGrp="1"/>
          </p:cNvSpPr>
          <p:nvPr>
            <p:ph sz="quarter" idx="10" hasCustomPrompt="1"/>
          </p:nvPr>
        </p:nvSpPr>
        <p:spPr>
          <a:xfrm>
            <a:off x="683831" y="806730"/>
            <a:ext cx="7827123" cy="3536950"/>
          </a:xfrm>
        </p:spPr>
        <p:txBody>
          <a:bodyPr/>
          <a:lstStyle/>
          <a:p>
            <a:pPr lvl="0"/>
            <a:r>
              <a:rPr lang="en-CA" dirty="0"/>
              <a:t>Click to add text, or use the media buttons to add charts, tables, or graphics</a:t>
            </a:r>
            <a:endParaRPr lang="en-US" dirty="0"/>
          </a:p>
        </p:txBody>
      </p:sp>
      <p:sp>
        <p:nvSpPr>
          <p:cNvPr id="6" name="Text Placeholder 5"/>
          <p:cNvSpPr>
            <a:spLocks noGrp="1"/>
          </p:cNvSpPr>
          <p:nvPr>
            <p:ph type="body" sz="quarter" idx="11" hasCustomPrompt="1"/>
          </p:nvPr>
        </p:nvSpPr>
        <p:spPr>
          <a:xfrm>
            <a:off x="683831" y="4532313"/>
            <a:ext cx="7827123" cy="376237"/>
          </a:xfrm>
          <a:solidFill>
            <a:schemeClr val="bg1"/>
          </a:solidFill>
          <a:effectLst>
            <a:outerShdw dist="12700" dir="16200000" rotWithShape="0">
              <a:schemeClr val="bg2"/>
            </a:outerShdw>
          </a:effectLst>
        </p:spPr>
        <p:txBody>
          <a:bodyPr vert="horz" lIns="91440" tIns="45720" rIns="91440" bIns="45720" rtlCol="0">
            <a:normAutofit/>
          </a:bodyPr>
          <a:lstStyle>
            <a:lvl1pPr marL="342900" indent="-342900">
              <a:buNone/>
              <a:defRPr lang="en-US" sz="1100" dirty="0">
                <a:solidFill>
                  <a:schemeClr val="bg2">
                    <a:lumMod val="50000"/>
                  </a:schemeClr>
                </a:solidFill>
              </a:defRPr>
            </a:lvl1pPr>
          </a:lstStyle>
          <a:p>
            <a:pPr marL="0" lvl="0" indent="0"/>
            <a:r>
              <a:rPr lang="en-CA" dirty="0"/>
              <a:t>Click to add notes or source of content</a:t>
            </a:r>
            <a:endParaRPr lang="en-US" dirty="0"/>
          </a:p>
        </p:txBody>
      </p:sp>
    </p:spTree>
    <p:extLst>
      <p:ext uri="{BB962C8B-B14F-4D97-AF65-F5344CB8AC3E}">
        <p14:creationId xmlns:p14="http://schemas.microsoft.com/office/powerpoint/2010/main" val="69887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10" dur="500"/>
                                        <p:tgtEl>
                                          <p:spTgt spid="6">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a:t>Click to edit Master title style</a:t>
            </a:r>
            <a:endParaRPr lang="en-US"/>
          </a:p>
        </p:txBody>
      </p:sp>
    </p:spTree>
    <p:extLst>
      <p:ext uri="{BB962C8B-B14F-4D97-AF65-F5344CB8AC3E}">
        <p14:creationId xmlns:p14="http://schemas.microsoft.com/office/powerpoint/2010/main" val="93017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4" name="Group 3"/>
          <p:cNvGrpSpPr/>
          <p:nvPr userDrawn="1"/>
        </p:nvGrpSpPr>
        <p:grpSpPr>
          <a:xfrm>
            <a:off x="1377807" y="1736334"/>
            <a:ext cx="6388386" cy="1713099"/>
            <a:chOff x="1377807" y="1736334"/>
            <a:chExt cx="6388386" cy="1713099"/>
          </a:xfrm>
        </p:grpSpPr>
        <p:pic>
          <p:nvPicPr>
            <p:cNvPr id="5" name="Picture 4" descr="evolve-IP-full-logo-white-4.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377807" y="2830820"/>
              <a:ext cx="6388386" cy="618613"/>
            </a:xfrm>
            <a:prstGeom prst="rect">
              <a:avLst/>
            </a:prstGeom>
          </p:spPr>
        </p:pic>
        <p:grpSp>
          <p:nvGrpSpPr>
            <p:cNvPr id="6" name="Group 5"/>
            <p:cNvGrpSpPr>
              <a:grpSpLocks noChangeAspect="1"/>
            </p:cNvGrpSpPr>
            <p:nvPr/>
          </p:nvGrpSpPr>
          <p:grpSpPr bwMode="auto">
            <a:xfrm>
              <a:off x="1437120" y="1736334"/>
              <a:ext cx="6272434" cy="1004378"/>
              <a:chOff x="0" y="1544"/>
              <a:chExt cx="7694" cy="1232"/>
            </a:xfrm>
            <a:solidFill>
              <a:schemeClr val="bg1"/>
            </a:solidFill>
          </p:grpSpPr>
          <p:sp>
            <p:nvSpPr>
              <p:cNvPr id="7" name="Freeform 6"/>
              <p:cNvSpPr>
                <a:spLocks noEditPoints="1"/>
              </p:cNvSpPr>
              <p:nvPr/>
            </p:nvSpPr>
            <p:spPr bwMode="auto">
              <a:xfrm>
                <a:off x="5878" y="1544"/>
                <a:ext cx="1816" cy="1232"/>
              </a:xfrm>
              <a:custGeom>
                <a:avLst/>
                <a:gdLst>
                  <a:gd name="T0" fmla="*/ 4362 w 4973"/>
                  <a:gd name="T1" fmla="*/ 1512 h 3373"/>
                  <a:gd name="T2" fmla="*/ 4362 w 4973"/>
                  <a:gd name="T3" fmla="*/ 1503 h 3373"/>
                  <a:gd name="T4" fmla="*/ 3456 w 4973"/>
                  <a:gd name="T5" fmla="*/ 597 h 3373"/>
                  <a:gd name="T6" fmla="*/ 3109 w 4973"/>
                  <a:gd name="T7" fmla="*/ 665 h 3373"/>
                  <a:gd name="T8" fmla="*/ 1946 w 4973"/>
                  <a:gd name="T9" fmla="*/ 0 h 3373"/>
                  <a:gd name="T10" fmla="*/ 595 w 4973"/>
                  <a:gd name="T11" fmla="*/ 1350 h 3373"/>
                  <a:gd name="T12" fmla="*/ 606 w 4973"/>
                  <a:gd name="T13" fmla="*/ 1515 h 3373"/>
                  <a:gd name="T14" fmla="*/ 0 w 4973"/>
                  <a:gd name="T15" fmla="*/ 2409 h 3373"/>
                  <a:gd name="T16" fmla="*/ 964 w 4973"/>
                  <a:gd name="T17" fmla="*/ 3373 h 3373"/>
                  <a:gd name="T18" fmla="*/ 4009 w 4973"/>
                  <a:gd name="T19" fmla="*/ 3373 h 3373"/>
                  <a:gd name="T20" fmla="*/ 4973 w 4973"/>
                  <a:gd name="T21" fmla="*/ 2409 h 3373"/>
                  <a:gd name="T22" fmla="*/ 4362 w 4973"/>
                  <a:gd name="T23" fmla="*/ 1512 h 3373"/>
                  <a:gd name="T24" fmla="*/ 1880 w 4973"/>
                  <a:gd name="T25" fmla="*/ 2885 h 3373"/>
                  <a:gd name="T26" fmla="*/ 1311 w 4973"/>
                  <a:gd name="T27" fmla="*/ 2885 h 3373"/>
                  <a:gd name="T28" fmla="*/ 1311 w 4973"/>
                  <a:gd name="T29" fmla="*/ 1022 h 3373"/>
                  <a:gd name="T30" fmla="*/ 1880 w 4973"/>
                  <a:gd name="T31" fmla="*/ 1022 h 3373"/>
                  <a:gd name="T32" fmla="*/ 1880 w 4973"/>
                  <a:gd name="T33" fmla="*/ 2885 h 3373"/>
                  <a:gd name="T34" fmla="*/ 2737 w 4973"/>
                  <a:gd name="T35" fmla="*/ 2139 h 3373"/>
                  <a:gd name="T36" fmla="*/ 2737 w 4973"/>
                  <a:gd name="T37" fmla="*/ 2885 h 3373"/>
                  <a:gd name="T38" fmla="*/ 2167 w 4973"/>
                  <a:gd name="T39" fmla="*/ 2885 h 3373"/>
                  <a:gd name="T40" fmla="*/ 2167 w 4973"/>
                  <a:gd name="T41" fmla="*/ 1022 h 3373"/>
                  <a:gd name="T42" fmla="*/ 2737 w 4973"/>
                  <a:gd name="T43" fmla="*/ 1022 h 3373"/>
                  <a:gd name="T44" fmla="*/ 3674 w 4973"/>
                  <a:gd name="T45" fmla="*/ 1555 h 3373"/>
                  <a:gd name="T46" fmla="*/ 2737 w 4973"/>
                  <a:gd name="T47" fmla="*/ 2139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3" h="3373">
                    <a:moveTo>
                      <a:pt x="4362" y="1512"/>
                    </a:moveTo>
                    <a:cubicBezTo>
                      <a:pt x="4362" y="1509"/>
                      <a:pt x="4362" y="1506"/>
                      <a:pt x="4362" y="1503"/>
                    </a:cubicBezTo>
                    <a:cubicBezTo>
                      <a:pt x="4362" y="1002"/>
                      <a:pt x="3956" y="597"/>
                      <a:pt x="3456" y="597"/>
                    </a:cubicBezTo>
                    <a:cubicBezTo>
                      <a:pt x="3333" y="597"/>
                      <a:pt x="3216" y="621"/>
                      <a:pt x="3109" y="665"/>
                    </a:cubicBezTo>
                    <a:cubicBezTo>
                      <a:pt x="2874" y="267"/>
                      <a:pt x="2441" y="0"/>
                      <a:pt x="1946" y="0"/>
                    </a:cubicBezTo>
                    <a:cubicBezTo>
                      <a:pt x="1200" y="0"/>
                      <a:pt x="595" y="605"/>
                      <a:pt x="595" y="1350"/>
                    </a:cubicBezTo>
                    <a:cubicBezTo>
                      <a:pt x="595" y="1406"/>
                      <a:pt x="599" y="1461"/>
                      <a:pt x="606" y="1515"/>
                    </a:cubicBezTo>
                    <a:cubicBezTo>
                      <a:pt x="251" y="1657"/>
                      <a:pt x="0" y="2004"/>
                      <a:pt x="0" y="2409"/>
                    </a:cubicBezTo>
                    <a:cubicBezTo>
                      <a:pt x="0" y="2941"/>
                      <a:pt x="432" y="3373"/>
                      <a:pt x="964" y="3373"/>
                    </a:cubicBezTo>
                    <a:cubicBezTo>
                      <a:pt x="4009" y="3373"/>
                      <a:pt x="4009" y="3373"/>
                      <a:pt x="4009" y="3373"/>
                    </a:cubicBezTo>
                    <a:cubicBezTo>
                      <a:pt x="4541" y="3373"/>
                      <a:pt x="4973" y="2941"/>
                      <a:pt x="4973" y="2409"/>
                    </a:cubicBezTo>
                    <a:cubicBezTo>
                      <a:pt x="4973" y="2002"/>
                      <a:pt x="4720" y="1653"/>
                      <a:pt x="4362" y="1512"/>
                    </a:cubicBezTo>
                    <a:close/>
                    <a:moveTo>
                      <a:pt x="1880" y="2885"/>
                    </a:moveTo>
                    <a:cubicBezTo>
                      <a:pt x="1311" y="2885"/>
                      <a:pt x="1311" y="2885"/>
                      <a:pt x="1311" y="2885"/>
                    </a:cubicBezTo>
                    <a:cubicBezTo>
                      <a:pt x="1311" y="1022"/>
                      <a:pt x="1311" y="1022"/>
                      <a:pt x="1311" y="1022"/>
                    </a:cubicBezTo>
                    <a:cubicBezTo>
                      <a:pt x="1880" y="1022"/>
                      <a:pt x="1880" y="1022"/>
                      <a:pt x="1880" y="1022"/>
                    </a:cubicBezTo>
                    <a:lnTo>
                      <a:pt x="1880" y="2885"/>
                    </a:lnTo>
                    <a:close/>
                    <a:moveTo>
                      <a:pt x="2737" y="2139"/>
                    </a:moveTo>
                    <a:cubicBezTo>
                      <a:pt x="2737" y="2885"/>
                      <a:pt x="2737" y="2885"/>
                      <a:pt x="2737" y="2885"/>
                    </a:cubicBezTo>
                    <a:cubicBezTo>
                      <a:pt x="2167" y="2885"/>
                      <a:pt x="2167" y="2885"/>
                      <a:pt x="2167" y="2885"/>
                    </a:cubicBezTo>
                    <a:cubicBezTo>
                      <a:pt x="2167" y="1022"/>
                      <a:pt x="2167" y="1022"/>
                      <a:pt x="2167" y="1022"/>
                    </a:cubicBezTo>
                    <a:cubicBezTo>
                      <a:pt x="2737" y="1022"/>
                      <a:pt x="2737" y="1022"/>
                      <a:pt x="2737" y="1022"/>
                    </a:cubicBezTo>
                    <a:cubicBezTo>
                      <a:pt x="3218" y="1022"/>
                      <a:pt x="3674" y="1028"/>
                      <a:pt x="3674" y="1555"/>
                    </a:cubicBezTo>
                    <a:cubicBezTo>
                      <a:pt x="3674" y="2083"/>
                      <a:pt x="3259" y="2139"/>
                      <a:pt x="2737" y="2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8" name="Freeform 7"/>
              <p:cNvSpPr>
                <a:spLocks/>
              </p:cNvSpPr>
              <p:nvPr/>
            </p:nvSpPr>
            <p:spPr bwMode="auto">
              <a:xfrm>
                <a:off x="0"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7 w 1947"/>
                  <a:gd name="T37" fmla="*/ 289 h 2804"/>
                  <a:gd name="T38" fmla="*/ 1844 w 1947"/>
                  <a:gd name="T39" fmla="*/ 58 h 2804"/>
                  <a:gd name="T40" fmla="*/ 1776 w 1947"/>
                  <a:gd name="T41" fmla="*/ 18 h 2804"/>
                  <a:gd name="T42" fmla="*/ 1597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2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2" y="2638"/>
                      <a:pt x="1126" y="2638"/>
                    </a:cubicBezTo>
                    <a:cubicBezTo>
                      <a:pt x="739" y="2638"/>
                      <a:pt x="735" y="2494"/>
                      <a:pt x="735" y="2188"/>
                    </a:cubicBezTo>
                    <a:cubicBezTo>
                      <a:pt x="735" y="1882"/>
                      <a:pt x="735" y="1400"/>
                      <a:pt x="735" y="1400"/>
                    </a:cubicBezTo>
                    <a:cubicBezTo>
                      <a:pt x="1395" y="1400"/>
                      <a:pt x="1608" y="1414"/>
                      <a:pt x="1634" y="1551"/>
                    </a:cubicBezTo>
                    <a:cubicBezTo>
                      <a:pt x="1640" y="1583"/>
                      <a:pt x="1646" y="1607"/>
                      <a:pt x="1652" y="1626"/>
                    </a:cubicBezTo>
                    <a:cubicBezTo>
                      <a:pt x="1661" y="1658"/>
                      <a:pt x="1706" y="1659"/>
                      <a:pt x="1717" y="1628"/>
                    </a:cubicBezTo>
                    <a:cubicBezTo>
                      <a:pt x="1740" y="1554"/>
                      <a:pt x="1741" y="1459"/>
                      <a:pt x="1752" y="1356"/>
                    </a:cubicBezTo>
                    <a:cubicBezTo>
                      <a:pt x="1759" y="1294"/>
                      <a:pt x="1761" y="1243"/>
                      <a:pt x="1761" y="1206"/>
                    </a:cubicBezTo>
                    <a:cubicBezTo>
                      <a:pt x="1761" y="1181"/>
                      <a:pt x="1732" y="1166"/>
                      <a:pt x="1711" y="1181"/>
                    </a:cubicBezTo>
                    <a:cubicBezTo>
                      <a:pt x="1639" y="1237"/>
                      <a:pt x="1589"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0" y="425"/>
                      <a:pt x="1721" y="445"/>
                    </a:cubicBezTo>
                    <a:cubicBezTo>
                      <a:pt x="1737" y="476"/>
                      <a:pt x="1781" y="472"/>
                      <a:pt x="1791" y="439"/>
                    </a:cubicBezTo>
                    <a:cubicBezTo>
                      <a:pt x="1803" y="401"/>
                      <a:pt x="1807" y="351"/>
                      <a:pt x="1807" y="289"/>
                    </a:cubicBezTo>
                    <a:cubicBezTo>
                      <a:pt x="1807" y="186"/>
                      <a:pt x="1829" y="122"/>
                      <a:pt x="1844" y="58"/>
                    </a:cubicBezTo>
                    <a:cubicBezTo>
                      <a:pt x="1853" y="23"/>
                      <a:pt x="1826" y="0"/>
                      <a:pt x="1776" y="18"/>
                    </a:cubicBezTo>
                    <a:cubicBezTo>
                      <a:pt x="1726" y="37"/>
                      <a:pt x="1654" y="40"/>
                      <a:pt x="1597"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2" y="2738"/>
                      <a:pt x="42" y="2762"/>
                    </a:cubicBezTo>
                    <a:cubicBezTo>
                      <a:pt x="42"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6" y="2283"/>
                      <a:pt x="1905" y="22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Freeform 8"/>
              <p:cNvSpPr>
                <a:spLocks/>
              </p:cNvSpPr>
              <p:nvPr/>
            </p:nvSpPr>
            <p:spPr bwMode="auto">
              <a:xfrm>
                <a:off x="5018"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8 w 1947"/>
                  <a:gd name="T37" fmla="*/ 289 h 2804"/>
                  <a:gd name="T38" fmla="*/ 1844 w 1947"/>
                  <a:gd name="T39" fmla="*/ 58 h 2804"/>
                  <a:gd name="T40" fmla="*/ 1776 w 1947"/>
                  <a:gd name="T41" fmla="*/ 18 h 2804"/>
                  <a:gd name="T42" fmla="*/ 1598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3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3" y="2638"/>
                      <a:pt x="1126" y="2638"/>
                    </a:cubicBezTo>
                    <a:cubicBezTo>
                      <a:pt x="739" y="2638"/>
                      <a:pt x="735" y="2494"/>
                      <a:pt x="735" y="2188"/>
                    </a:cubicBezTo>
                    <a:cubicBezTo>
                      <a:pt x="735" y="1882"/>
                      <a:pt x="735" y="1400"/>
                      <a:pt x="735" y="1400"/>
                    </a:cubicBezTo>
                    <a:cubicBezTo>
                      <a:pt x="1395" y="1400"/>
                      <a:pt x="1609" y="1414"/>
                      <a:pt x="1634" y="1551"/>
                    </a:cubicBezTo>
                    <a:cubicBezTo>
                      <a:pt x="1640" y="1583"/>
                      <a:pt x="1646" y="1607"/>
                      <a:pt x="1652" y="1626"/>
                    </a:cubicBezTo>
                    <a:cubicBezTo>
                      <a:pt x="1662" y="1658"/>
                      <a:pt x="1707" y="1659"/>
                      <a:pt x="1717" y="1628"/>
                    </a:cubicBezTo>
                    <a:cubicBezTo>
                      <a:pt x="1741" y="1554"/>
                      <a:pt x="1741" y="1459"/>
                      <a:pt x="1752" y="1356"/>
                    </a:cubicBezTo>
                    <a:cubicBezTo>
                      <a:pt x="1759" y="1294"/>
                      <a:pt x="1761" y="1243"/>
                      <a:pt x="1761" y="1206"/>
                    </a:cubicBezTo>
                    <a:cubicBezTo>
                      <a:pt x="1762" y="1181"/>
                      <a:pt x="1732" y="1166"/>
                      <a:pt x="1711" y="1181"/>
                    </a:cubicBezTo>
                    <a:cubicBezTo>
                      <a:pt x="1639" y="1237"/>
                      <a:pt x="1590"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1" y="425"/>
                      <a:pt x="1721" y="445"/>
                    </a:cubicBezTo>
                    <a:cubicBezTo>
                      <a:pt x="1737" y="476"/>
                      <a:pt x="1781" y="472"/>
                      <a:pt x="1791" y="439"/>
                    </a:cubicBezTo>
                    <a:cubicBezTo>
                      <a:pt x="1804" y="401"/>
                      <a:pt x="1808" y="351"/>
                      <a:pt x="1808" y="289"/>
                    </a:cubicBezTo>
                    <a:cubicBezTo>
                      <a:pt x="1808" y="186"/>
                      <a:pt x="1829" y="122"/>
                      <a:pt x="1844" y="58"/>
                    </a:cubicBezTo>
                    <a:cubicBezTo>
                      <a:pt x="1853" y="23"/>
                      <a:pt x="1826" y="0"/>
                      <a:pt x="1776" y="18"/>
                    </a:cubicBezTo>
                    <a:cubicBezTo>
                      <a:pt x="1726" y="37"/>
                      <a:pt x="1654" y="40"/>
                      <a:pt x="1598"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3" y="2738"/>
                      <a:pt x="43" y="2762"/>
                    </a:cubicBezTo>
                    <a:cubicBezTo>
                      <a:pt x="43"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7" y="2283"/>
                      <a:pt x="1905" y="22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Freeform 9"/>
              <p:cNvSpPr>
                <a:spLocks/>
              </p:cNvSpPr>
              <p:nvPr/>
            </p:nvSpPr>
            <p:spPr bwMode="auto">
              <a:xfrm>
                <a:off x="726" y="1728"/>
                <a:ext cx="1251" cy="1041"/>
              </a:xfrm>
              <a:custGeom>
                <a:avLst/>
                <a:gdLst>
                  <a:gd name="T0" fmla="*/ 3399 w 3427"/>
                  <a:gd name="T1" fmla="*/ 56 h 2849"/>
                  <a:gd name="T2" fmla="*/ 3427 w 3427"/>
                  <a:gd name="T3" fmla="*/ 28 h 2849"/>
                  <a:gd name="T4" fmla="*/ 3399 w 3427"/>
                  <a:gd name="T5" fmla="*/ 0 h 2849"/>
                  <a:gd name="T6" fmla="*/ 2526 w 3427"/>
                  <a:gd name="T7" fmla="*/ 0 h 2849"/>
                  <a:gd name="T8" fmla="*/ 2498 w 3427"/>
                  <a:gd name="T9" fmla="*/ 28 h 2849"/>
                  <a:gd name="T10" fmla="*/ 2526 w 3427"/>
                  <a:gd name="T11" fmla="*/ 56 h 2849"/>
                  <a:gd name="T12" fmla="*/ 2649 w 3427"/>
                  <a:gd name="T13" fmla="*/ 56 h 2849"/>
                  <a:gd name="T14" fmla="*/ 2752 w 3427"/>
                  <a:gd name="T15" fmla="*/ 225 h 2849"/>
                  <a:gd name="T16" fmla="*/ 1816 w 3427"/>
                  <a:gd name="T17" fmla="*/ 2255 h 2849"/>
                  <a:gd name="T18" fmla="*/ 936 w 3427"/>
                  <a:gd name="T19" fmla="*/ 280 h 2849"/>
                  <a:gd name="T20" fmla="*/ 969 w 3427"/>
                  <a:gd name="T21" fmla="*/ 56 h 2849"/>
                  <a:gd name="T22" fmla="*/ 1107 w 3427"/>
                  <a:gd name="T23" fmla="*/ 56 h 2849"/>
                  <a:gd name="T24" fmla="*/ 1135 w 3427"/>
                  <a:gd name="T25" fmla="*/ 28 h 2849"/>
                  <a:gd name="T26" fmla="*/ 1107 w 3427"/>
                  <a:gd name="T27" fmla="*/ 0 h 2849"/>
                  <a:gd name="T28" fmla="*/ 28 w 3427"/>
                  <a:gd name="T29" fmla="*/ 0 h 2849"/>
                  <a:gd name="T30" fmla="*/ 0 w 3427"/>
                  <a:gd name="T31" fmla="*/ 28 h 2849"/>
                  <a:gd name="T32" fmla="*/ 0 w 3427"/>
                  <a:gd name="T33" fmla="*/ 39 h 2849"/>
                  <a:gd name="T34" fmla="*/ 28 w 3427"/>
                  <a:gd name="T35" fmla="*/ 67 h 2849"/>
                  <a:gd name="T36" fmla="*/ 180 w 3427"/>
                  <a:gd name="T37" fmla="*/ 67 h 2849"/>
                  <a:gd name="T38" fmla="*/ 449 w 3427"/>
                  <a:gd name="T39" fmla="*/ 236 h 2849"/>
                  <a:gd name="T40" fmla="*/ 1618 w 3427"/>
                  <a:gd name="T41" fmla="*/ 2675 h 2849"/>
                  <a:gd name="T42" fmla="*/ 1802 w 3427"/>
                  <a:gd name="T43" fmla="*/ 2720 h 2849"/>
                  <a:gd name="T44" fmla="*/ 2940 w 3427"/>
                  <a:gd name="T45" fmla="*/ 395 h 2849"/>
                  <a:gd name="T46" fmla="*/ 3279 w 3427"/>
                  <a:gd name="T47" fmla="*/ 56 h 2849"/>
                  <a:gd name="T48" fmla="*/ 3399 w 3427"/>
                  <a:gd name="T49" fmla="*/ 56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399" y="56"/>
                    </a:moveTo>
                    <a:cubicBezTo>
                      <a:pt x="3414" y="56"/>
                      <a:pt x="3427" y="43"/>
                      <a:pt x="3427" y="28"/>
                    </a:cubicBezTo>
                    <a:cubicBezTo>
                      <a:pt x="3427" y="13"/>
                      <a:pt x="3414" y="0"/>
                      <a:pt x="3399" y="0"/>
                    </a:cubicBezTo>
                    <a:cubicBezTo>
                      <a:pt x="2526" y="0"/>
                      <a:pt x="2526" y="0"/>
                      <a:pt x="2526" y="0"/>
                    </a:cubicBezTo>
                    <a:cubicBezTo>
                      <a:pt x="2511" y="0"/>
                      <a:pt x="2498" y="13"/>
                      <a:pt x="2498" y="28"/>
                    </a:cubicBezTo>
                    <a:cubicBezTo>
                      <a:pt x="2498" y="43"/>
                      <a:pt x="2511" y="56"/>
                      <a:pt x="2526" y="56"/>
                    </a:cubicBezTo>
                    <a:cubicBezTo>
                      <a:pt x="2649" y="56"/>
                      <a:pt x="2649" y="56"/>
                      <a:pt x="2649" y="56"/>
                    </a:cubicBezTo>
                    <a:cubicBezTo>
                      <a:pt x="2749" y="56"/>
                      <a:pt x="2800" y="118"/>
                      <a:pt x="2752" y="225"/>
                    </a:cubicBezTo>
                    <a:cubicBezTo>
                      <a:pt x="2705" y="332"/>
                      <a:pt x="1816" y="2255"/>
                      <a:pt x="1816" y="2255"/>
                    </a:cubicBezTo>
                    <a:cubicBezTo>
                      <a:pt x="1816" y="2255"/>
                      <a:pt x="984" y="384"/>
                      <a:pt x="936" y="280"/>
                    </a:cubicBezTo>
                    <a:cubicBezTo>
                      <a:pt x="888" y="177"/>
                      <a:pt x="803" y="56"/>
                      <a:pt x="969" y="56"/>
                    </a:cubicBezTo>
                    <a:cubicBezTo>
                      <a:pt x="1107" y="56"/>
                      <a:pt x="1107" y="56"/>
                      <a:pt x="1107" y="56"/>
                    </a:cubicBezTo>
                    <a:cubicBezTo>
                      <a:pt x="1122" y="56"/>
                      <a:pt x="1135" y="43"/>
                      <a:pt x="1135" y="28"/>
                    </a:cubicBezTo>
                    <a:cubicBezTo>
                      <a:pt x="1135" y="13"/>
                      <a:pt x="1122" y="0"/>
                      <a:pt x="1107" y="0"/>
                    </a:cubicBezTo>
                    <a:cubicBezTo>
                      <a:pt x="28" y="0"/>
                      <a:pt x="28" y="0"/>
                      <a:pt x="28" y="0"/>
                    </a:cubicBezTo>
                    <a:cubicBezTo>
                      <a:pt x="12" y="0"/>
                      <a:pt x="0" y="13"/>
                      <a:pt x="0" y="28"/>
                    </a:cubicBezTo>
                    <a:cubicBezTo>
                      <a:pt x="0" y="39"/>
                      <a:pt x="0" y="39"/>
                      <a:pt x="0" y="39"/>
                    </a:cubicBezTo>
                    <a:cubicBezTo>
                      <a:pt x="0" y="54"/>
                      <a:pt x="12" y="67"/>
                      <a:pt x="28" y="67"/>
                    </a:cubicBezTo>
                    <a:cubicBezTo>
                      <a:pt x="180" y="67"/>
                      <a:pt x="180" y="67"/>
                      <a:pt x="180" y="67"/>
                    </a:cubicBezTo>
                    <a:cubicBezTo>
                      <a:pt x="254" y="67"/>
                      <a:pt x="372" y="78"/>
                      <a:pt x="449" y="236"/>
                    </a:cubicBezTo>
                    <a:cubicBezTo>
                      <a:pt x="527" y="395"/>
                      <a:pt x="1536" y="2524"/>
                      <a:pt x="1618" y="2675"/>
                    </a:cubicBezTo>
                    <a:cubicBezTo>
                      <a:pt x="1699" y="2827"/>
                      <a:pt x="1728" y="2849"/>
                      <a:pt x="1802" y="2720"/>
                    </a:cubicBezTo>
                    <a:cubicBezTo>
                      <a:pt x="1875" y="2591"/>
                      <a:pt x="2856" y="601"/>
                      <a:pt x="2940" y="395"/>
                    </a:cubicBezTo>
                    <a:cubicBezTo>
                      <a:pt x="3025" y="188"/>
                      <a:pt x="3154" y="56"/>
                      <a:pt x="3279" y="56"/>
                    </a:cubicBezTo>
                    <a:lnTo>
                      <a:pt x="339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1" name="Freeform 10"/>
              <p:cNvSpPr>
                <a:spLocks/>
              </p:cNvSpPr>
              <p:nvPr/>
            </p:nvSpPr>
            <p:spPr bwMode="auto">
              <a:xfrm>
                <a:off x="3746" y="1728"/>
                <a:ext cx="1251" cy="1041"/>
              </a:xfrm>
              <a:custGeom>
                <a:avLst/>
                <a:gdLst>
                  <a:gd name="T0" fmla="*/ 3400 w 3427"/>
                  <a:gd name="T1" fmla="*/ 0 h 2849"/>
                  <a:gd name="T2" fmla="*/ 2526 w 3427"/>
                  <a:gd name="T3" fmla="*/ 0 h 2849"/>
                  <a:gd name="T4" fmla="*/ 2499 w 3427"/>
                  <a:gd name="T5" fmla="*/ 28 h 2849"/>
                  <a:gd name="T6" fmla="*/ 2526 w 3427"/>
                  <a:gd name="T7" fmla="*/ 56 h 2849"/>
                  <a:gd name="T8" fmla="*/ 2650 w 3427"/>
                  <a:gd name="T9" fmla="*/ 56 h 2849"/>
                  <a:gd name="T10" fmla="*/ 2753 w 3427"/>
                  <a:gd name="T11" fmla="*/ 225 h 2849"/>
                  <a:gd name="T12" fmla="*/ 1817 w 3427"/>
                  <a:gd name="T13" fmla="*/ 2255 h 2849"/>
                  <a:gd name="T14" fmla="*/ 936 w 3427"/>
                  <a:gd name="T15" fmla="*/ 280 h 2849"/>
                  <a:gd name="T16" fmla="*/ 969 w 3427"/>
                  <a:gd name="T17" fmla="*/ 56 h 2849"/>
                  <a:gd name="T18" fmla="*/ 1108 w 3427"/>
                  <a:gd name="T19" fmla="*/ 56 h 2849"/>
                  <a:gd name="T20" fmla="*/ 1135 w 3427"/>
                  <a:gd name="T21" fmla="*/ 28 h 2849"/>
                  <a:gd name="T22" fmla="*/ 1108 w 3427"/>
                  <a:gd name="T23" fmla="*/ 0 h 2849"/>
                  <a:gd name="T24" fmla="*/ 28 w 3427"/>
                  <a:gd name="T25" fmla="*/ 0 h 2849"/>
                  <a:gd name="T26" fmla="*/ 0 w 3427"/>
                  <a:gd name="T27" fmla="*/ 28 h 2849"/>
                  <a:gd name="T28" fmla="*/ 0 w 3427"/>
                  <a:gd name="T29" fmla="*/ 39 h 2849"/>
                  <a:gd name="T30" fmla="*/ 28 w 3427"/>
                  <a:gd name="T31" fmla="*/ 67 h 2849"/>
                  <a:gd name="T32" fmla="*/ 181 w 3427"/>
                  <a:gd name="T33" fmla="*/ 67 h 2849"/>
                  <a:gd name="T34" fmla="*/ 450 w 3427"/>
                  <a:gd name="T35" fmla="*/ 236 h 2849"/>
                  <a:gd name="T36" fmla="*/ 1618 w 3427"/>
                  <a:gd name="T37" fmla="*/ 2675 h 2849"/>
                  <a:gd name="T38" fmla="*/ 1802 w 3427"/>
                  <a:gd name="T39" fmla="*/ 2720 h 2849"/>
                  <a:gd name="T40" fmla="*/ 2941 w 3427"/>
                  <a:gd name="T41" fmla="*/ 395 h 2849"/>
                  <a:gd name="T42" fmla="*/ 3280 w 3427"/>
                  <a:gd name="T43" fmla="*/ 56 h 2849"/>
                  <a:gd name="T44" fmla="*/ 3400 w 3427"/>
                  <a:gd name="T45" fmla="*/ 56 h 2849"/>
                  <a:gd name="T46" fmla="*/ 3427 w 3427"/>
                  <a:gd name="T47" fmla="*/ 28 h 2849"/>
                  <a:gd name="T48" fmla="*/ 3400 w 3427"/>
                  <a:gd name="T49" fmla="*/ 0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400" y="0"/>
                    </a:moveTo>
                    <a:cubicBezTo>
                      <a:pt x="2526" y="0"/>
                      <a:pt x="2526" y="0"/>
                      <a:pt x="2526" y="0"/>
                    </a:cubicBezTo>
                    <a:cubicBezTo>
                      <a:pt x="2511" y="0"/>
                      <a:pt x="2499" y="13"/>
                      <a:pt x="2499" y="28"/>
                    </a:cubicBezTo>
                    <a:cubicBezTo>
                      <a:pt x="2499" y="43"/>
                      <a:pt x="2511" y="56"/>
                      <a:pt x="2526" y="56"/>
                    </a:cubicBezTo>
                    <a:cubicBezTo>
                      <a:pt x="2650" y="56"/>
                      <a:pt x="2650" y="56"/>
                      <a:pt x="2650" y="56"/>
                    </a:cubicBezTo>
                    <a:cubicBezTo>
                      <a:pt x="2749" y="56"/>
                      <a:pt x="2801" y="118"/>
                      <a:pt x="2753" y="225"/>
                    </a:cubicBezTo>
                    <a:cubicBezTo>
                      <a:pt x="2705" y="332"/>
                      <a:pt x="1817" y="2255"/>
                      <a:pt x="1817" y="2255"/>
                    </a:cubicBezTo>
                    <a:cubicBezTo>
                      <a:pt x="1817" y="2255"/>
                      <a:pt x="984" y="384"/>
                      <a:pt x="936" y="280"/>
                    </a:cubicBezTo>
                    <a:cubicBezTo>
                      <a:pt x="888" y="177"/>
                      <a:pt x="804" y="56"/>
                      <a:pt x="969" y="56"/>
                    </a:cubicBezTo>
                    <a:cubicBezTo>
                      <a:pt x="1108" y="56"/>
                      <a:pt x="1108" y="56"/>
                      <a:pt x="1108" y="56"/>
                    </a:cubicBezTo>
                    <a:cubicBezTo>
                      <a:pt x="1123" y="56"/>
                      <a:pt x="1135" y="43"/>
                      <a:pt x="1135" y="28"/>
                    </a:cubicBezTo>
                    <a:cubicBezTo>
                      <a:pt x="1135" y="13"/>
                      <a:pt x="1123" y="0"/>
                      <a:pt x="1108" y="0"/>
                    </a:cubicBezTo>
                    <a:cubicBezTo>
                      <a:pt x="28" y="0"/>
                      <a:pt x="28" y="0"/>
                      <a:pt x="28" y="0"/>
                    </a:cubicBezTo>
                    <a:cubicBezTo>
                      <a:pt x="13" y="0"/>
                      <a:pt x="0" y="13"/>
                      <a:pt x="0" y="28"/>
                    </a:cubicBezTo>
                    <a:cubicBezTo>
                      <a:pt x="0" y="39"/>
                      <a:pt x="0" y="39"/>
                      <a:pt x="0" y="39"/>
                    </a:cubicBezTo>
                    <a:cubicBezTo>
                      <a:pt x="0" y="54"/>
                      <a:pt x="13" y="67"/>
                      <a:pt x="28" y="67"/>
                    </a:cubicBezTo>
                    <a:cubicBezTo>
                      <a:pt x="181" y="67"/>
                      <a:pt x="181" y="67"/>
                      <a:pt x="181" y="67"/>
                    </a:cubicBezTo>
                    <a:cubicBezTo>
                      <a:pt x="255" y="67"/>
                      <a:pt x="373" y="78"/>
                      <a:pt x="450" y="236"/>
                    </a:cubicBezTo>
                    <a:cubicBezTo>
                      <a:pt x="527" y="395"/>
                      <a:pt x="1537" y="2524"/>
                      <a:pt x="1618" y="2675"/>
                    </a:cubicBezTo>
                    <a:cubicBezTo>
                      <a:pt x="1699" y="2827"/>
                      <a:pt x="1729" y="2849"/>
                      <a:pt x="1802" y="2720"/>
                    </a:cubicBezTo>
                    <a:cubicBezTo>
                      <a:pt x="1876" y="2591"/>
                      <a:pt x="2856" y="601"/>
                      <a:pt x="2941" y="395"/>
                    </a:cubicBezTo>
                    <a:cubicBezTo>
                      <a:pt x="3026" y="188"/>
                      <a:pt x="3154" y="56"/>
                      <a:pt x="3280" y="56"/>
                    </a:cubicBezTo>
                    <a:cubicBezTo>
                      <a:pt x="3400" y="56"/>
                      <a:pt x="3400" y="56"/>
                      <a:pt x="3400" y="56"/>
                    </a:cubicBezTo>
                    <a:cubicBezTo>
                      <a:pt x="3415" y="56"/>
                      <a:pt x="3427" y="43"/>
                      <a:pt x="3427" y="28"/>
                    </a:cubicBezTo>
                    <a:cubicBezTo>
                      <a:pt x="3427" y="13"/>
                      <a:pt x="3415" y="0"/>
                      <a:pt x="34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2" name="Freeform 11"/>
              <p:cNvSpPr>
                <a:spLocks/>
              </p:cNvSpPr>
              <p:nvPr/>
            </p:nvSpPr>
            <p:spPr bwMode="auto">
              <a:xfrm>
                <a:off x="3126" y="1728"/>
                <a:ext cx="779" cy="1008"/>
              </a:xfrm>
              <a:custGeom>
                <a:avLst/>
                <a:gdLst>
                  <a:gd name="T0" fmla="*/ 2104 w 2135"/>
                  <a:gd name="T1" fmla="*/ 2220 h 2759"/>
                  <a:gd name="T2" fmla="*/ 2079 w 2135"/>
                  <a:gd name="T3" fmla="*/ 2220 h 2759"/>
                  <a:gd name="T4" fmla="*/ 2049 w 2135"/>
                  <a:gd name="T5" fmla="*/ 2246 h 2759"/>
                  <a:gd name="T6" fmla="*/ 2046 w 2135"/>
                  <a:gd name="T7" fmla="*/ 2286 h 2759"/>
                  <a:gd name="T8" fmla="*/ 1172 w 2135"/>
                  <a:gd name="T9" fmla="*/ 2583 h 2759"/>
                  <a:gd name="T10" fmla="*/ 763 w 2135"/>
                  <a:gd name="T11" fmla="*/ 2270 h 2759"/>
                  <a:gd name="T12" fmla="*/ 763 w 2135"/>
                  <a:gd name="T13" fmla="*/ 317 h 2759"/>
                  <a:gd name="T14" fmla="*/ 936 w 2135"/>
                  <a:gd name="T15" fmla="*/ 59 h 2759"/>
                  <a:gd name="T16" fmla="*/ 1080 w 2135"/>
                  <a:gd name="T17" fmla="*/ 59 h 2759"/>
                  <a:gd name="T18" fmla="*/ 1110 w 2135"/>
                  <a:gd name="T19" fmla="*/ 30 h 2759"/>
                  <a:gd name="T20" fmla="*/ 1080 w 2135"/>
                  <a:gd name="T21" fmla="*/ 0 h 2759"/>
                  <a:gd name="T22" fmla="*/ 30 w 2135"/>
                  <a:gd name="T23" fmla="*/ 0 h 2759"/>
                  <a:gd name="T24" fmla="*/ 0 w 2135"/>
                  <a:gd name="T25" fmla="*/ 30 h 2759"/>
                  <a:gd name="T26" fmla="*/ 0 w 2135"/>
                  <a:gd name="T27" fmla="*/ 33 h 2759"/>
                  <a:gd name="T28" fmla="*/ 30 w 2135"/>
                  <a:gd name="T29" fmla="*/ 62 h 2759"/>
                  <a:gd name="T30" fmla="*/ 164 w 2135"/>
                  <a:gd name="T31" fmla="*/ 62 h 2759"/>
                  <a:gd name="T32" fmla="*/ 371 w 2135"/>
                  <a:gd name="T33" fmla="*/ 297 h 2759"/>
                  <a:gd name="T34" fmla="*/ 371 w 2135"/>
                  <a:gd name="T35" fmla="*/ 2339 h 2759"/>
                  <a:gd name="T36" fmla="*/ 191 w 2135"/>
                  <a:gd name="T37" fmla="*/ 2671 h 2759"/>
                  <a:gd name="T38" fmla="*/ 88 w 2135"/>
                  <a:gd name="T39" fmla="*/ 2674 h 2759"/>
                  <a:gd name="T40" fmla="*/ 61 w 2135"/>
                  <a:gd name="T41" fmla="*/ 2703 h 2759"/>
                  <a:gd name="T42" fmla="*/ 61 w 2135"/>
                  <a:gd name="T43" fmla="*/ 2730 h 2759"/>
                  <a:gd name="T44" fmla="*/ 91 w 2135"/>
                  <a:gd name="T45" fmla="*/ 2759 h 2759"/>
                  <a:gd name="T46" fmla="*/ 1795 w 2135"/>
                  <a:gd name="T47" fmla="*/ 2759 h 2759"/>
                  <a:gd name="T48" fmla="*/ 2057 w 2135"/>
                  <a:gd name="T49" fmla="*/ 2644 h 2759"/>
                  <a:gd name="T50" fmla="*/ 2123 w 2135"/>
                  <a:gd name="T51" fmla="*/ 2386 h 2759"/>
                  <a:gd name="T52" fmla="*/ 2133 w 2135"/>
                  <a:gd name="T53" fmla="*/ 2248 h 2759"/>
                  <a:gd name="T54" fmla="*/ 2104 w 2135"/>
                  <a:gd name="T55" fmla="*/ 2220 h 2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35" h="2759">
                    <a:moveTo>
                      <a:pt x="2104" y="2220"/>
                    </a:moveTo>
                    <a:cubicBezTo>
                      <a:pt x="2079" y="2220"/>
                      <a:pt x="2079" y="2220"/>
                      <a:pt x="2079" y="2220"/>
                    </a:cubicBezTo>
                    <a:cubicBezTo>
                      <a:pt x="2063" y="2220"/>
                      <a:pt x="2051" y="2231"/>
                      <a:pt x="2049" y="2246"/>
                    </a:cubicBezTo>
                    <a:cubicBezTo>
                      <a:pt x="2046" y="2286"/>
                      <a:pt x="2046" y="2286"/>
                      <a:pt x="2046" y="2286"/>
                    </a:cubicBezTo>
                    <a:cubicBezTo>
                      <a:pt x="1979" y="2685"/>
                      <a:pt x="1581" y="2583"/>
                      <a:pt x="1172" y="2583"/>
                    </a:cubicBezTo>
                    <a:cubicBezTo>
                      <a:pt x="763" y="2583"/>
                      <a:pt x="763" y="2399"/>
                      <a:pt x="763" y="2270"/>
                    </a:cubicBezTo>
                    <a:cubicBezTo>
                      <a:pt x="763" y="2141"/>
                      <a:pt x="763" y="490"/>
                      <a:pt x="763" y="317"/>
                    </a:cubicBezTo>
                    <a:cubicBezTo>
                      <a:pt x="763" y="144"/>
                      <a:pt x="793" y="59"/>
                      <a:pt x="936" y="59"/>
                    </a:cubicBezTo>
                    <a:cubicBezTo>
                      <a:pt x="1080" y="59"/>
                      <a:pt x="1080" y="59"/>
                      <a:pt x="1080" y="59"/>
                    </a:cubicBezTo>
                    <a:cubicBezTo>
                      <a:pt x="1096" y="59"/>
                      <a:pt x="1110" y="46"/>
                      <a:pt x="1110" y="30"/>
                    </a:cubicBezTo>
                    <a:cubicBezTo>
                      <a:pt x="1110" y="14"/>
                      <a:pt x="1096" y="0"/>
                      <a:pt x="1080" y="0"/>
                    </a:cubicBezTo>
                    <a:cubicBezTo>
                      <a:pt x="30" y="0"/>
                      <a:pt x="30" y="0"/>
                      <a:pt x="30" y="0"/>
                    </a:cubicBezTo>
                    <a:cubicBezTo>
                      <a:pt x="14" y="0"/>
                      <a:pt x="0" y="14"/>
                      <a:pt x="0" y="30"/>
                    </a:cubicBezTo>
                    <a:cubicBezTo>
                      <a:pt x="0" y="33"/>
                      <a:pt x="0" y="33"/>
                      <a:pt x="0" y="33"/>
                    </a:cubicBezTo>
                    <a:cubicBezTo>
                      <a:pt x="0" y="49"/>
                      <a:pt x="14" y="62"/>
                      <a:pt x="30" y="62"/>
                    </a:cubicBezTo>
                    <a:cubicBezTo>
                      <a:pt x="164" y="62"/>
                      <a:pt x="164" y="62"/>
                      <a:pt x="164" y="62"/>
                    </a:cubicBezTo>
                    <a:cubicBezTo>
                      <a:pt x="302" y="62"/>
                      <a:pt x="371" y="145"/>
                      <a:pt x="371" y="297"/>
                    </a:cubicBezTo>
                    <a:cubicBezTo>
                      <a:pt x="371" y="449"/>
                      <a:pt x="371" y="2091"/>
                      <a:pt x="371" y="2339"/>
                    </a:cubicBezTo>
                    <a:cubicBezTo>
                      <a:pt x="371" y="2588"/>
                      <a:pt x="318" y="2671"/>
                      <a:pt x="191" y="2671"/>
                    </a:cubicBezTo>
                    <a:cubicBezTo>
                      <a:pt x="138" y="2671"/>
                      <a:pt x="106" y="2672"/>
                      <a:pt x="88" y="2674"/>
                    </a:cubicBezTo>
                    <a:cubicBezTo>
                      <a:pt x="73" y="2675"/>
                      <a:pt x="61" y="2688"/>
                      <a:pt x="61" y="2703"/>
                    </a:cubicBezTo>
                    <a:cubicBezTo>
                      <a:pt x="61" y="2730"/>
                      <a:pt x="61" y="2730"/>
                      <a:pt x="61" y="2730"/>
                    </a:cubicBezTo>
                    <a:cubicBezTo>
                      <a:pt x="61" y="2746"/>
                      <a:pt x="74" y="2759"/>
                      <a:pt x="91" y="2759"/>
                    </a:cubicBezTo>
                    <a:cubicBezTo>
                      <a:pt x="1795" y="2759"/>
                      <a:pt x="1795" y="2759"/>
                      <a:pt x="1795" y="2759"/>
                    </a:cubicBezTo>
                    <a:cubicBezTo>
                      <a:pt x="1999" y="2759"/>
                      <a:pt x="2034" y="2724"/>
                      <a:pt x="2057" y="2644"/>
                    </a:cubicBezTo>
                    <a:cubicBezTo>
                      <a:pt x="2081" y="2564"/>
                      <a:pt x="2104" y="2470"/>
                      <a:pt x="2123" y="2386"/>
                    </a:cubicBezTo>
                    <a:cubicBezTo>
                      <a:pt x="2135" y="2332"/>
                      <a:pt x="2135" y="2279"/>
                      <a:pt x="2133" y="2248"/>
                    </a:cubicBezTo>
                    <a:cubicBezTo>
                      <a:pt x="2133" y="2232"/>
                      <a:pt x="2120" y="2220"/>
                      <a:pt x="2104" y="2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3" name="Freeform 12"/>
              <p:cNvSpPr>
                <a:spLocks noEditPoints="1"/>
              </p:cNvSpPr>
              <p:nvPr/>
            </p:nvSpPr>
            <p:spPr bwMode="auto">
              <a:xfrm>
                <a:off x="1857" y="1707"/>
                <a:ext cx="1241" cy="1045"/>
              </a:xfrm>
              <a:custGeom>
                <a:avLst/>
                <a:gdLst>
                  <a:gd name="T0" fmla="*/ 1700 w 3399"/>
                  <a:gd name="T1" fmla="*/ 0 h 2861"/>
                  <a:gd name="T2" fmla="*/ 0 w 3399"/>
                  <a:gd name="T3" fmla="*/ 1431 h 2861"/>
                  <a:gd name="T4" fmla="*/ 1700 w 3399"/>
                  <a:gd name="T5" fmla="*/ 2861 h 2861"/>
                  <a:gd name="T6" fmla="*/ 3399 w 3399"/>
                  <a:gd name="T7" fmla="*/ 1431 h 2861"/>
                  <a:gd name="T8" fmla="*/ 1700 w 3399"/>
                  <a:gd name="T9" fmla="*/ 0 h 2861"/>
                  <a:gd name="T10" fmla="*/ 1697 w 3399"/>
                  <a:gd name="T11" fmla="*/ 2692 h 2861"/>
                  <a:gd name="T12" fmla="*/ 437 w 3399"/>
                  <a:gd name="T13" fmla="*/ 1412 h 2861"/>
                  <a:gd name="T14" fmla="*/ 1697 w 3399"/>
                  <a:gd name="T15" fmla="*/ 133 h 2861"/>
                  <a:gd name="T16" fmla="*/ 2957 w 3399"/>
                  <a:gd name="T17" fmla="*/ 1412 h 2861"/>
                  <a:gd name="T18" fmla="*/ 1697 w 3399"/>
                  <a:gd name="T19" fmla="*/ 2692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9" h="2861">
                    <a:moveTo>
                      <a:pt x="1700" y="0"/>
                    </a:moveTo>
                    <a:cubicBezTo>
                      <a:pt x="761" y="0"/>
                      <a:pt x="0" y="564"/>
                      <a:pt x="0" y="1431"/>
                    </a:cubicBezTo>
                    <a:cubicBezTo>
                      <a:pt x="0" y="2322"/>
                      <a:pt x="761" y="2861"/>
                      <a:pt x="1700" y="2861"/>
                    </a:cubicBezTo>
                    <a:cubicBezTo>
                      <a:pt x="2638" y="2861"/>
                      <a:pt x="3399" y="2300"/>
                      <a:pt x="3399" y="1431"/>
                    </a:cubicBezTo>
                    <a:cubicBezTo>
                      <a:pt x="3399" y="514"/>
                      <a:pt x="2638" y="0"/>
                      <a:pt x="1700" y="0"/>
                    </a:cubicBezTo>
                    <a:close/>
                    <a:moveTo>
                      <a:pt x="1697" y="2692"/>
                    </a:moveTo>
                    <a:cubicBezTo>
                      <a:pt x="1001" y="2692"/>
                      <a:pt x="437" y="2073"/>
                      <a:pt x="437" y="1412"/>
                    </a:cubicBezTo>
                    <a:cubicBezTo>
                      <a:pt x="437" y="486"/>
                      <a:pt x="1001" y="133"/>
                      <a:pt x="1697" y="133"/>
                    </a:cubicBezTo>
                    <a:cubicBezTo>
                      <a:pt x="2393" y="133"/>
                      <a:pt x="2957" y="697"/>
                      <a:pt x="2957" y="1412"/>
                    </a:cubicBezTo>
                    <a:cubicBezTo>
                      <a:pt x="2957" y="2443"/>
                      <a:pt x="2393" y="2692"/>
                      <a:pt x="1697" y="26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Freeform 13"/>
              <p:cNvSpPr>
                <a:spLocks/>
              </p:cNvSpPr>
              <p:nvPr/>
            </p:nvSpPr>
            <p:spPr bwMode="auto">
              <a:xfrm>
                <a:off x="6878" y="1984"/>
                <a:ext cx="140" cy="273"/>
              </a:xfrm>
              <a:custGeom>
                <a:avLst/>
                <a:gdLst>
                  <a:gd name="T0" fmla="*/ 163 w 384"/>
                  <a:gd name="T1" fmla="*/ 0 h 749"/>
                  <a:gd name="T2" fmla="*/ 0 w 384"/>
                  <a:gd name="T3" fmla="*/ 0 h 749"/>
                  <a:gd name="T4" fmla="*/ 0 w 384"/>
                  <a:gd name="T5" fmla="*/ 749 h 749"/>
                  <a:gd name="T6" fmla="*/ 152 w 384"/>
                  <a:gd name="T7" fmla="*/ 749 h 749"/>
                  <a:gd name="T8" fmla="*/ 384 w 384"/>
                  <a:gd name="T9" fmla="*/ 376 h 749"/>
                  <a:gd name="T10" fmla="*/ 163 w 384"/>
                  <a:gd name="T11" fmla="*/ 0 h 749"/>
                </a:gdLst>
                <a:ahLst/>
                <a:cxnLst>
                  <a:cxn ang="0">
                    <a:pos x="T0" y="T1"/>
                  </a:cxn>
                  <a:cxn ang="0">
                    <a:pos x="T2" y="T3"/>
                  </a:cxn>
                  <a:cxn ang="0">
                    <a:pos x="T4" y="T5"/>
                  </a:cxn>
                  <a:cxn ang="0">
                    <a:pos x="T6" y="T7"/>
                  </a:cxn>
                  <a:cxn ang="0">
                    <a:pos x="T8" y="T9"/>
                  </a:cxn>
                  <a:cxn ang="0">
                    <a:pos x="T10" y="T11"/>
                  </a:cxn>
                </a:cxnLst>
                <a:rect l="0" t="0" r="r" b="b"/>
                <a:pathLst>
                  <a:path w="384" h="749">
                    <a:moveTo>
                      <a:pt x="163" y="0"/>
                    </a:moveTo>
                    <a:cubicBezTo>
                      <a:pt x="107" y="0"/>
                      <a:pt x="96" y="0"/>
                      <a:pt x="0" y="0"/>
                    </a:cubicBezTo>
                    <a:cubicBezTo>
                      <a:pt x="0" y="749"/>
                      <a:pt x="0" y="749"/>
                      <a:pt x="0" y="749"/>
                    </a:cubicBezTo>
                    <a:cubicBezTo>
                      <a:pt x="0" y="749"/>
                      <a:pt x="88" y="749"/>
                      <a:pt x="152" y="749"/>
                    </a:cubicBezTo>
                    <a:cubicBezTo>
                      <a:pt x="215" y="749"/>
                      <a:pt x="384" y="686"/>
                      <a:pt x="384" y="376"/>
                    </a:cubicBezTo>
                    <a:cubicBezTo>
                      <a:pt x="384" y="67"/>
                      <a:pt x="218" y="0"/>
                      <a:pt x="1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grpSp>
      </p:grpSp>
      <p:pic>
        <p:nvPicPr>
          <p:cNvPr id="15" name="Picture 14" descr="cover2.jpg"/>
          <p:cNvPicPr>
            <a:picLocks noChangeAspect="1"/>
          </p:cNvPicPr>
          <p:nvPr userDrawn="1"/>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036" y="0"/>
            <a:ext cx="9144000" cy="5143500"/>
          </a:xfrm>
          <a:prstGeom prst="rect">
            <a:avLst/>
          </a:prstGeom>
        </p:spPr>
      </p:pic>
      <p:pic>
        <p:nvPicPr>
          <p:cNvPr id="16" name="Picture 15"/>
          <p:cNvPicPr>
            <a:picLocks noChangeAspect="1"/>
          </p:cNvPicPr>
          <p:nvPr userDrawn="1"/>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778" y="0"/>
            <a:ext cx="9148033" cy="5145769"/>
          </a:xfrm>
          <a:prstGeom prst="rect">
            <a:avLst/>
          </a:prstGeom>
        </p:spPr>
      </p:pic>
      <p:sp>
        <p:nvSpPr>
          <p:cNvPr id="17" name="Rectangle 16"/>
          <p:cNvSpPr/>
          <p:nvPr userDrawn="1"/>
        </p:nvSpPr>
        <p:spPr>
          <a:xfrm>
            <a:off x="-13523" y="0"/>
            <a:ext cx="9143999" cy="5143500"/>
          </a:xfrm>
          <a:prstGeom prst="rect">
            <a:avLst/>
          </a:prstGeom>
          <a:solidFill>
            <a:schemeClr val="accent3">
              <a:alpha val="4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EF631A"/>
              </a:solidFill>
              <a:effectLst/>
              <a:uLnTx/>
              <a:uFillTx/>
              <a:latin typeface="Arial"/>
              <a:ea typeface="+mn-ea"/>
              <a:cs typeface="+mn-cs"/>
            </a:endParaRPr>
          </a:p>
        </p:txBody>
      </p:sp>
      <p:sp>
        <p:nvSpPr>
          <p:cNvPr id="18" name="Oval 96"/>
          <p:cNvSpPr/>
          <p:nvPr userDrawn="1"/>
        </p:nvSpPr>
        <p:spPr>
          <a:xfrm>
            <a:off x="8040030" y="4193170"/>
            <a:ext cx="1174440" cy="796807"/>
          </a:xfrm>
          <a:custGeom>
            <a:avLst/>
            <a:gdLst/>
            <a:ahLst/>
            <a:cxnLst/>
            <a:rect l="l" t="t" r="r" b="b"/>
            <a:pathLst>
              <a:path w="5526047" h="3749188">
                <a:moveTo>
                  <a:pt x="2164919" y="0"/>
                </a:moveTo>
                <a:cubicBezTo>
                  <a:pt x="2684959" y="0"/>
                  <a:pt x="3143459" y="263485"/>
                  <a:pt x="3414203" y="664239"/>
                </a:cubicBezTo>
                <a:lnTo>
                  <a:pt x="3461654" y="742345"/>
                </a:lnTo>
                <a:lnTo>
                  <a:pt x="3466441" y="740039"/>
                </a:lnTo>
                <a:cubicBezTo>
                  <a:pt x="3584915" y="689929"/>
                  <a:pt x="3715171" y="662219"/>
                  <a:pt x="3851898" y="662219"/>
                </a:cubicBezTo>
                <a:cubicBezTo>
                  <a:pt x="4398808" y="662219"/>
                  <a:pt x="4842166" y="1105577"/>
                  <a:pt x="4842166" y="1652487"/>
                </a:cubicBezTo>
                <a:lnTo>
                  <a:pt x="4840566" y="1684166"/>
                </a:lnTo>
                <a:lnTo>
                  <a:pt x="4873473" y="1696210"/>
                </a:lnTo>
                <a:cubicBezTo>
                  <a:pt x="5256963" y="1858413"/>
                  <a:pt x="5526047" y="2238140"/>
                  <a:pt x="5526047" y="2680716"/>
                </a:cubicBezTo>
                <a:cubicBezTo>
                  <a:pt x="5526047" y="3270817"/>
                  <a:pt x="5047676" y="3749188"/>
                  <a:pt x="4457575" y="3749188"/>
                </a:cubicBezTo>
                <a:lnTo>
                  <a:pt x="4448155" y="3748712"/>
                </a:lnTo>
                <a:lnTo>
                  <a:pt x="4448155" y="3749188"/>
                </a:lnTo>
                <a:lnTo>
                  <a:pt x="1069922" y="3749188"/>
                </a:lnTo>
                <a:lnTo>
                  <a:pt x="1069922" y="3749115"/>
                </a:lnTo>
                <a:lnTo>
                  <a:pt x="1068472" y="3749188"/>
                </a:lnTo>
                <a:cubicBezTo>
                  <a:pt x="478371" y="3749188"/>
                  <a:pt x="0" y="3270817"/>
                  <a:pt x="0" y="2680716"/>
                </a:cubicBezTo>
                <a:cubicBezTo>
                  <a:pt x="0" y="2238140"/>
                  <a:pt x="269084" y="1858413"/>
                  <a:pt x="652574" y="1696210"/>
                </a:cubicBezTo>
                <a:lnTo>
                  <a:pt x="670540" y="1689634"/>
                </a:lnTo>
                <a:lnTo>
                  <a:pt x="666112" y="1660625"/>
                </a:lnTo>
                <a:cubicBezTo>
                  <a:pt x="660969" y="1609978"/>
                  <a:pt x="658334" y="1558589"/>
                  <a:pt x="658334" y="1506585"/>
                </a:cubicBezTo>
                <a:cubicBezTo>
                  <a:pt x="658334" y="674521"/>
                  <a:pt x="1332855" y="0"/>
                  <a:pt x="2164919" y="0"/>
                </a:cubicBezTo>
                <a:close/>
              </a:path>
            </a:pathLst>
          </a:custGeom>
          <a:solidFill>
            <a:schemeClr val="accent4">
              <a:alpha val="25000"/>
            </a:schemeClr>
          </a:solidFill>
          <a:ln w="25400" cmpd="sng">
            <a:solidFill>
              <a:schemeClr val="accent4">
                <a:lumMod val="40000"/>
                <a:lumOff val="60000"/>
                <a:alpha val="6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Oval 96"/>
          <p:cNvSpPr/>
          <p:nvPr userDrawn="1"/>
        </p:nvSpPr>
        <p:spPr>
          <a:xfrm>
            <a:off x="6835699" y="3223809"/>
            <a:ext cx="1923484" cy="1305001"/>
          </a:xfrm>
          <a:custGeom>
            <a:avLst/>
            <a:gdLst/>
            <a:ahLst/>
            <a:cxnLst/>
            <a:rect l="l" t="t" r="r" b="b"/>
            <a:pathLst>
              <a:path w="5526047" h="3749188">
                <a:moveTo>
                  <a:pt x="2164919" y="0"/>
                </a:moveTo>
                <a:cubicBezTo>
                  <a:pt x="2684959" y="0"/>
                  <a:pt x="3143459" y="263485"/>
                  <a:pt x="3414203" y="664239"/>
                </a:cubicBezTo>
                <a:lnTo>
                  <a:pt x="3461654" y="742345"/>
                </a:lnTo>
                <a:lnTo>
                  <a:pt x="3466441" y="740039"/>
                </a:lnTo>
                <a:cubicBezTo>
                  <a:pt x="3584915" y="689929"/>
                  <a:pt x="3715171" y="662219"/>
                  <a:pt x="3851898" y="662219"/>
                </a:cubicBezTo>
                <a:cubicBezTo>
                  <a:pt x="4398808" y="662219"/>
                  <a:pt x="4842166" y="1105577"/>
                  <a:pt x="4842166" y="1652487"/>
                </a:cubicBezTo>
                <a:lnTo>
                  <a:pt x="4840566" y="1684166"/>
                </a:lnTo>
                <a:lnTo>
                  <a:pt x="4873473" y="1696210"/>
                </a:lnTo>
                <a:cubicBezTo>
                  <a:pt x="5256963" y="1858413"/>
                  <a:pt x="5526047" y="2238140"/>
                  <a:pt x="5526047" y="2680716"/>
                </a:cubicBezTo>
                <a:cubicBezTo>
                  <a:pt x="5526047" y="3270817"/>
                  <a:pt x="5047676" y="3749188"/>
                  <a:pt x="4457575" y="3749188"/>
                </a:cubicBezTo>
                <a:lnTo>
                  <a:pt x="4448155" y="3748712"/>
                </a:lnTo>
                <a:lnTo>
                  <a:pt x="4448155" y="3749188"/>
                </a:lnTo>
                <a:lnTo>
                  <a:pt x="1069922" y="3749188"/>
                </a:lnTo>
                <a:lnTo>
                  <a:pt x="1069922" y="3749115"/>
                </a:lnTo>
                <a:lnTo>
                  <a:pt x="1068472" y="3749188"/>
                </a:lnTo>
                <a:cubicBezTo>
                  <a:pt x="478371" y="3749188"/>
                  <a:pt x="0" y="3270817"/>
                  <a:pt x="0" y="2680716"/>
                </a:cubicBezTo>
                <a:cubicBezTo>
                  <a:pt x="0" y="2238140"/>
                  <a:pt x="269084" y="1858413"/>
                  <a:pt x="652574" y="1696210"/>
                </a:cubicBezTo>
                <a:lnTo>
                  <a:pt x="670540" y="1689634"/>
                </a:lnTo>
                <a:lnTo>
                  <a:pt x="666112" y="1660625"/>
                </a:lnTo>
                <a:cubicBezTo>
                  <a:pt x="660969" y="1609978"/>
                  <a:pt x="658334" y="1558589"/>
                  <a:pt x="658334" y="1506585"/>
                </a:cubicBezTo>
                <a:cubicBezTo>
                  <a:pt x="658334" y="674521"/>
                  <a:pt x="1332855" y="0"/>
                  <a:pt x="2164919" y="0"/>
                </a:cubicBezTo>
                <a:close/>
              </a:path>
            </a:pathLst>
          </a:custGeom>
          <a:solidFill>
            <a:schemeClr val="accent4">
              <a:alpha val="25000"/>
            </a:schemeClr>
          </a:solidFill>
          <a:ln w="25400" cmpd="sng">
            <a:solidFill>
              <a:schemeClr val="accent4">
                <a:lumMod val="40000"/>
                <a:lumOff val="60000"/>
                <a:alpha val="6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Oval 96"/>
          <p:cNvSpPr/>
          <p:nvPr userDrawn="1"/>
        </p:nvSpPr>
        <p:spPr>
          <a:xfrm>
            <a:off x="-445735" y="332708"/>
            <a:ext cx="2229930" cy="1512912"/>
          </a:xfrm>
          <a:custGeom>
            <a:avLst/>
            <a:gdLst/>
            <a:ahLst/>
            <a:cxnLst/>
            <a:rect l="l" t="t" r="r" b="b"/>
            <a:pathLst>
              <a:path w="5526047" h="3749188">
                <a:moveTo>
                  <a:pt x="2164919" y="0"/>
                </a:moveTo>
                <a:cubicBezTo>
                  <a:pt x="2684959" y="0"/>
                  <a:pt x="3143459" y="263485"/>
                  <a:pt x="3414203" y="664239"/>
                </a:cubicBezTo>
                <a:lnTo>
                  <a:pt x="3461654" y="742345"/>
                </a:lnTo>
                <a:lnTo>
                  <a:pt x="3466441" y="740039"/>
                </a:lnTo>
                <a:cubicBezTo>
                  <a:pt x="3584915" y="689929"/>
                  <a:pt x="3715171" y="662219"/>
                  <a:pt x="3851898" y="662219"/>
                </a:cubicBezTo>
                <a:cubicBezTo>
                  <a:pt x="4398808" y="662219"/>
                  <a:pt x="4842166" y="1105577"/>
                  <a:pt x="4842166" y="1652487"/>
                </a:cubicBezTo>
                <a:lnTo>
                  <a:pt x="4840566" y="1684166"/>
                </a:lnTo>
                <a:lnTo>
                  <a:pt x="4873473" y="1696210"/>
                </a:lnTo>
                <a:cubicBezTo>
                  <a:pt x="5256963" y="1858413"/>
                  <a:pt x="5526047" y="2238140"/>
                  <a:pt x="5526047" y="2680716"/>
                </a:cubicBezTo>
                <a:cubicBezTo>
                  <a:pt x="5526047" y="3270817"/>
                  <a:pt x="5047676" y="3749188"/>
                  <a:pt x="4457575" y="3749188"/>
                </a:cubicBezTo>
                <a:lnTo>
                  <a:pt x="4448155" y="3748712"/>
                </a:lnTo>
                <a:lnTo>
                  <a:pt x="4448155" y="3749188"/>
                </a:lnTo>
                <a:lnTo>
                  <a:pt x="1069922" y="3749188"/>
                </a:lnTo>
                <a:lnTo>
                  <a:pt x="1069922" y="3749115"/>
                </a:lnTo>
                <a:lnTo>
                  <a:pt x="1068472" y="3749188"/>
                </a:lnTo>
                <a:cubicBezTo>
                  <a:pt x="478371" y="3749188"/>
                  <a:pt x="0" y="3270817"/>
                  <a:pt x="0" y="2680716"/>
                </a:cubicBezTo>
                <a:cubicBezTo>
                  <a:pt x="0" y="2238140"/>
                  <a:pt x="269084" y="1858413"/>
                  <a:pt x="652574" y="1696210"/>
                </a:cubicBezTo>
                <a:lnTo>
                  <a:pt x="670540" y="1689634"/>
                </a:lnTo>
                <a:lnTo>
                  <a:pt x="666112" y="1660625"/>
                </a:lnTo>
                <a:cubicBezTo>
                  <a:pt x="660969" y="1609978"/>
                  <a:pt x="658334" y="1558589"/>
                  <a:pt x="658334" y="1506585"/>
                </a:cubicBezTo>
                <a:cubicBezTo>
                  <a:pt x="658334" y="674521"/>
                  <a:pt x="1332855" y="0"/>
                  <a:pt x="2164919" y="0"/>
                </a:cubicBezTo>
                <a:close/>
              </a:path>
            </a:pathLst>
          </a:custGeom>
          <a:solidFill>
            <a:schemeClr val="accent4">
              <a:alpha val="25000"/>
            </a:schemeClr>
          </a:solidFill>
          <a:ln w="25400" cmpd="sng">
            <a:solidFill>
              <a:schemeClr val="accent4">
                <a:lumMod val="40000"/>
                <a:lumOff val="60000"/>
                <a:alpha val="6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 name="Oval 96"/>
          <p:cNvSpPr/>
          <p:nvPr userDrawn="1"/>
        </p:nvSpPr>
        <p:spPr>
          <a:xfrm>
            <a:off x="1192945" y="451757"/>
            <a:ext cx="1102500" cy="747999"/>
          </a:xfrm>
          <a:custGeom>
            <a:avLst/>
            <a:gdLst/>
            <a:ahLst/>
            <a:cxnLst/>
            <a:rect l="l" t="t" r="r" b="b"/>
            <a:pathLst>
              <a:path w="5526047" h="3749188">
                <a:moveTo>
                  <a:pt x="2164919" y="0"/>
                </a:moveTo>
                <a:cubicBezTo>
                  <a:pt x="2684959" y="0"/>
                  <a:pt x="3143459" y="263485"/>
                  <a:pt x="3414203" y="664239"/>
                </a:cubicBezTo>
                <a:lnTo>
                  <a:pt x="3461654" y="742345"/>
                </a:lnTo>
                <a:lnTo>
                  <a:pt x="3466441" y="740039"/>
                </a:lnTo>
                <a:cubicBezTo>
                  <a:pt x="3584915" y="689929"/>
                  <a:pt x="3715171" y="662219"/>
                  <a:pt x="3851898" y="662219"/>
                </a:cubicBezTo>
                <a:cubicBezTo>
                  <a:pt x="4398808" y="662219"/>
                  <a:pt x="4842166" y="1105577"/>
                  <a:pt x="4842166" y="1652487"/>
                </a:cubicBezTo>
                <a:lnTo>
                  <a:pt x="4840566" y="1684166"/>
                </a:lnTo>
                <a:lnTo>
                  <a:pt x="4873473" y="1696210"/>
                </a:lnTo>
                <a:cubicBezTo>
                  <a:pt x="5256963" y="1858413"/>
                  <a:pt x="5526047" y="2238140"/>
                  <a:pt x="5526047" y="2680716"/>
                </a:cubicBezTo>
                <a:cubicBezTo>
                  <a:pt x="5526047" y="3270817"/>
                  <a:pt x="5047676" y="3749188"/>
                  <a:pt x="4457575" y="3749188"/>
                </a:cubicBezTo>
                <a:lnTo>
                  <a:pt x="4448155" y="3748712"/>
                </a:lnTo>
                <a:lnTo>
                  <a:pt x="4448155" y="3749188"/>
                </a:lnTo>
                <a:lnTo>
                  <a:pt x="1069922" y="3749188"/>
                </a:lnTo>
                <a:lnTo>
                  <a:pt x="1069922" y="3749115"/>
                </a:lnTo>
                <a:lnTo>
                  <a:pt x="1068472" y="3749188"/>
                </a:lnTo>
                <a:cubicBezTo>
                  <a:pt x="478371" y="3749188"/>
                  <a:pt x="0" y="3270817"/>
                  <a:pt x="0" y="2680716"/>
                </a:cubicBezTo>
                <a:cubicBezTo>
                  <a:pt x="0" y="2238140"/>
                  <a:pt x="269084" y="1858413"/>
                  <a:pt x="652574" y="1696210"/>
                </a:cubicBezTo>
                <a:lnTo>
                  <a:pt x="670540" y="1689634"/>
                </a:lnTo>
                <a:lnTo>
                  <a:pt x="666112" y="1660625"/>
                </a:lnTo>
                <a:cubicBezTo>
                  <a:pt x="660969" y="1609978"/>
                  <a:pt x="658334" y="1558589"/>
                  <a:pt x="658334" y="1506585"/>
                </a:cubicBezTo>
                <a:cubicBezTo>
                  <a:pt x="658334" y="674521"/>
                  <a:pt x="1332855" y="0"/>
                  <a:pt x="2164919" y="0"/>
                </a:cubicBezTo>
                <a:close/>
              </a:path>
            </a:pathLst>
          </a:custGeom>
          <a:solidFill>
            <a:schemeClr val="accent4">
              <a:alpha val="25000"/>
            </a:schemeClr>
          </a:solidFill>
          <a:ln w="25400" cmpd="sng">
            <a:solidFill>
              <a:schemeClr val="accent4">
                <a:lumMod val="40000"/>
                <a:lumOff val="60000"/>
                <a:alpha val="6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 name="Oval 96"/>
          <p:cNvSpPr/>
          <p:nvPr userDrawn="1"/>
        </p:nvSpPr>
        <p:spPr>
          <a:xfrm>
            <a:off x="143331" y="1683182"/>
            <a:ext cx="1167927" cy="792389"/>
          </a:xfrm>
          <a:custGeom>
            <a:avLst/>
            <a:gdLst/>
            <a:ahLst/>
            <a:cxnLst/>
            <a:rect l="l" t="t" r="r" b="b"/>
            <a:pathLst>
              <a:path w="5526047" h="3749188">
                <a:moveTo>
                  <a:pt x="2164919" y="0"/>
                </a:moveTo>
                <a:cubicBezTo>
                  <a:pt x="2684959" y="0"/>
                  <a:pt x="3143459" y="263485"/>
                  <a:pt x="3414203" y="664239"/>
                </a:cubicBezTo>
                <a:lnTo>
                  <a:pt x="3461654" y="742345"/>
                </a:lnTo>
                <a:lnTo>
                  <a:pt x="3466441" y="740039"/>
                </a:lnTo>
                <a:cubicBezTo>
                  <a:pt x="3584915" y="689929"/>
                  <a:pt x="3715171" y="662219"/>
                  <a:pt x="3851898" y="662219"/>
                </a:cubicBezTo>
                <a:cubicBezTo>
                  <a:pt x="4398808" y="662219"/>
                  <a:pt x="4842166" y="1105577"/>
                  <a:pt x="4842166" y="1652487"/>
                </a:cubicBezTo>
                <a:lnTo>
                  <a:pt x="4840566" y="1684166"/>
                </a:lnTo>
                <a:lnTo>
                  <a:pt x="4873473" y="1696210"/>
                </a:lnTo>
                <a:cubicBezTo>
                  <a:pt x="5256963" y="1858413"/>
                  <a:pt x="5526047" y="2238140"/>
                  <a:pt x="5526047" y="2680716"/>
                </a:cubicBezTo>
                <a:cubicBezTo>
                  <a:pt x="5526047" y="3270817"/>
                  <a:pt x="5047676" y="3749188"/>
                  <a:pt x="4457575" y="3749188"/>
                </a:cubicBezTo>
                <a:lnTo>
                  <a:pt x="4448155" y="3748712"/>
                </a:lnTo>
                <a:lnTo>
                  <a:pt x="4448155" y="3749188"/>
                </a:lnTo>
                <a:lnTo>
                  <a:pt x="1069922" y="3749188"/>
                </a:lnTo>
                <a:lnTo>
                  <a:pt x="1069922" y="3749115"/>
                </a:lnTo>
                <a:lnTo>
                  <a:pt x="1068472" y="3749188"/>
                </a:lnTo>
                <a:cubicBezTo>
                  <a:pt x="478371" y="3749188"/>
                  <a:pt x="0" y="3270817"/>
                  <a:pt x="0" y="2680716"/>
                </a:cubicBezTo>
                <a:cubicBezTo>
                  <a:pt x="0" y="2238140"/>
                  <a:pt x="269084" y="1858413"/>
                  <a:pt x="652574" y="1696210"/>
                </a:cubicBezTo>
                <a:lnTo>
                  <a:pt x="670540" y="1689634"/>
                </a:lnTo>
                <a:lnTo>
                  <a:pt x="666112" y="1660625"/>
                </a:lnTo>
                <a:cubicBezTo>
                  <a:pt x="660969" y="1609978"/>
                  <a:pt x="658334" y="1558589"/>
                  <a:pt x="658334" y="1506585"/>
                </a:cubicBezTo>
                <a:cubicBezTo>
                  <a:pt x="658334" y="674521"/>
                  <a:pt x="1332855" y="0"/>
                  <a:pt x="2164919" y="0"/>
                </a:cubicBezTo>
                <a:close/>
              </a:path>
            </a:pathLst>
          </a:custGeom>
          <a:solidFill>
            <a:schemeClr val="accent4">
              <a:alpha val="25000"/>
            </a:schemeClr>
          </a:solidFill>
          <a:ln w="25400" cmpd="sng">
            <a:solidFill>
              <a:schemeClr val="accent4">
                <a:lumMod val="40000"/>
                <a:lumOff val="60000"/>
                <a:alpha val="63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Text Placeholder 26"/>
          <p:cNvSpPr>
            <a:spLocks noGrp="1"/>
          </p:cNvSpPr>
          <p:nvPr>
            <p:ph type="body" sz="quarter" idx="10" hasCustomPrompt="1"/>
          </p:nvPr>
        </p:nvSpPr>
        <p:spPr>
          <a:xfrm>
            <a:off x="1727200" y="1835944"/>
            <a:ext cx="5746750" cy="1471612"/>
          </a:xfrm>
        </p:spPr>
        <p:txBody>
          <a:bodyPr anchor="ctr">
            <a:noAutofit/>
          </a:bodyPr>
          <a:lstStyle>
            <a:lvl1pPr marL="0" indent="0" algn="ctr">
              <a:buNone/>
              <a:defRPr sz="2800" b="1" cap="all" spc="40" baseline="0">
                <a:solidFill>
                  <a:schemeClr val="bg1"/>
                </a:solidFill>
              </a:defRPr>
            </a:lvl1pPr>
            <a:lvl2pPr marL="457200" indent="0" algn="ctr">
              <a:buNone/>
              <a:defRPr sz="2800" b="1" cap="all" spc="40" baseline="0">
                <a:solidFill>
                  <a:schemeClr val="bg1"/>
                </a:solidFill>
              </a:defRPr>
            </a:lvl2pPr>
            <a:lvl3pPr marL="914400" indent="0" algn="ctr">
              <a:buNone/>
              <a:defRPr sz="2400" b="1" cap="all" spc="40" baseline="0">
                <a:solidFill>
                  <a:schemeClr val="bg1"/>
                </a:solidFill>
              </a:defRPr>
            </a:lvl3pPr>
            <a:lvl4pPr marL="1371600" indent="0" algn="ctr">
              <a:buNone/>
              <a:defRPr sz="2000" b="1" cap="all" spc="40" baseline="0">
                <a:solidFill>
                  <a:schemeClr val="bg1"/>
                </a:solidFill>
              </a:defRPr>
            </a:lvl4pPr>
            <a:lvl5pPr marL="1828800" indent="0" algn="ctr">
              <a:buNone/>
              <a:defRPr sz="2000" b="1" cap="all" spc="40" baseline="0">
                <a:solidFill>
                  <a:schemeClr val="bg1"/>
                </a:solidFill>
              </a:defRPr>
            </a:lvl5pPr>
          </a:lstStyle>
          <a:p>
            <a:pPr lvl="0"/>
            <a:r>
              <a:rPr lang="en-CA" dirty="0"/>
              <a:t>Click to add section title</a:t>
            </a:r>
            <a:endParaRPr lang="en-US" dirty="0"/>
          </a:p>
        </p:txBody>
      </p:sp>
    </p:spTree>
    <p:extLst>
      <p:ext uri="{BB962C8B-B14F-4D97-AF65-F5344CB8AC3E}">
        <p14:creationId xmlns:p14="http://schemas.microsoft.com/office/powerpoint/2010/main" val="125789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5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5000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0-#ppt_w/2"/>
                                          </p:val>
                                        </p:tav>
                                        <p:tav tm="100000">
                                          <p:val>
                                            <p:strVal val="#ppt_x"/>
                                          </p:val>
                                        </p:tav>
                                      </p:tavLst>
                                    </p:anim>
                                    <p:anim calcmode="lin" valueType="num">
                                      <p:cBhvr additive="base">
                                        <p:cTn id="16" dur="10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decel="5000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decel="5000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1+#ppt_w/2"/>
                                          </p:val>
                                        </p:tav>
                                        <p:tav tm="100000">
                                          <p:val>
                                            <p:strVal val="#ppt_x"/>
                                          </p:val>
                                        </p:tav>
                                      </p:tavLst>
                                    </p:anim>
                                    <p:anim calcmode="lin" valueType="num">
                                      <p:cBhvr additive="base">
                                        <p:cTn id="24" dur="10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4" name="Text Placeholder 3"/>
          <p:cNvSpPr>
            <a:spLocks noGrp="1"/>
          </p:cNvSpPr>
          <p:nvPr>
            <p:ph type="body" sz="quarter" idx="10"/>
          </p:nvPr>
        </p:nvSpPr>
        <p:spPr>
          <a:xfrm>
            <a:off x="683830" y="806731"/>
            <a:ext cx="7827124" cy="3536950"/>
          </a:xfrm>
        </p:spPr>
        <p:txBody>
          <a:bodyPr/>
          <a:lstStyle>
            <a:lvl1pPr>
              <a:defRPr b="1">
                <a:solidFill>
                  <a:schemeClr val="accent1"/>
                </a:solidFill>
              </a:defRPr>
            </a:lvl1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5"/>
          <p:cNvSpPr>
            <a:spLocks noGrp="1"/>
          </p:cNvSpPr>
          <p:nvPr>
            <p:ph type="body" sz="quarter" idx="11" hasCustomPrompt="1"/>
          </p:nvPr>
        </p:nvSpPr>
        <p:spPr>
          <a:xfrm>
            <a:off x="683831" y="4532313"/>
            <a:ext cx="7827123" cy="376237"/>
          </a:xfrm>
          <a:solidFill>
            <a:schemeClr val="bg1"/>
          </a:solidFill>
          <a:effectLst>
            <a:outerShdw dist="12700" dir="16200000" rotWithShape="0">
              <a:schemeClr val="bg2"/>
            </a:outerShdw>
          </a:effectLst>
        </p:spPr>
        <p:txBody>
          <a:bodyPr vert="horz" lIns="91440" tIns="45720" rIns="91440" bIns="45720" rtlCol="0">
            <a:normAutofit/>
          </a:bodyPr>
          <a:lstStyle>
            <a:lvl1pPr marL="342900" indent="-342900">
              <a:buNone/>
              <a:defRPr lang="en-US" sz="1100" dirty="0">
                <a:solidFill>
                  <a:schemeClr val="bg2">
                    <a:lumMod val="50000"/>
                  </a:schemeClr>
                </a:solidFill>
              </a:defRPr>
            </a:lvl1pPr>
          </a:lstStyle>
          <a:p>
            <a:pPr marL="0" lvl="0" indent="0"/>
            <a:r>
              <a:rPr lang="en-CA" dirty="0"/>
              <a:t>Click to add notes or source of content</a:t>
            </a:r>
            <a:endParaRPr lang="en-US" dirty="0"/>
          </a:p>
        </p:txBody>
      </p:sp>
    </p:spTree>
    <p:extLst>
      <p:ext uri="{BB962C8B-B14F-4D97-AF65-F5344CB8AC3E}">
        <p14:creationId xmlns:p14="http://schemas.microsoft.com/office/powerpoint/2010/main" val="3554949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10" dur="500"/>
                                        <p:tgtEl>
                                          <p:spTgt spid="6">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with Key Message (orange)">
    <p:spTree>
      <p:nvGrpSpPr>
        <p:cNvPr id="1" name=""/>
        <p:cNvGrpSpPr/>
        <p:nvPr/>
      </p:nvGrpSpPr>
      <p:grpSpPr>
        <a:xfrm>
          <a:off x="0" y="0"/>
          <a:ext cx="0" cy="0"/>
          <a:chOff x="0" y="0"/>
          <a:chExt cx="0" cy="0"/>
        </a:xfrm>
      </p:grpSpPr>
      <p:sp>
        <p:nvSpPr>
          <p:cNvPr id="3" name="Rounded Rectangle 2"/>
          <p:cNvSpPr/>
          <p:nvPr userDrawn="1"/>
        </p:nvSpPr>
        <p:spPr>
          <a:xfrm>
            <a:off x="0" y="0"/>
            <a:ext cx="9144000" cy="688489"/>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venir Black"/>
              <a:ea typeface="Avenir Book" charset="0"/>
              <a:cs typeface="Avenir Book" charset="0"/>
            </a:endParaRPr>
          </a:p>
        </p:txBody>
      </p:sp>
      <p:sp>
        <p:nvSpPr>
          <p:cNvPr id="4" name="Rectangle 3"/>
          <p:cNvSpPr/>
          <p:nvPr userDrawn="1"/>
        </p:nvSpPr>
        <p:spPr>
          <a:xfrm>
            <a:off x="0" y="262221"/>
            <a:ext cx="683830" cy="1683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5" name="Group 4"/>
          <p:cNvGrpSpPr>
            <a:grpSpLocks noChangeAspect="1"/>
          </p:cNvGrpSpPr>
          <p:nvPr userDrawn="1"/>
        </p:nvGrpSpPr>
        <p:grpSpPr bwMode="auto">
          <a:xfrm>
            <a:off x="7713064" y="253959"/>
            <a:ext cx="1104783" cy="174232"/>
            <a:chOff x="0" y="1544"/>
            <a:chExt cx="7812" cy="1232"/>
          </a:xfrm>
          <a:solidFill>
            <a:schemeClr val="bg1"/>
          </a:solidFill>
        </p:grpSpPr>
        <p:sp>
          <p:nvSpPr>
            <p:cNvPr id="6" name="Freeform 5"/>
            <p:cNvSpPr>
              <a:spLocks noEditPoints="1"/>
            </p:cNvSpPr>
            <p:nvPr/>
          </p:nvSpPr>
          <p:spPr bwMode="auto">
            <a:xfrm>
              <a:off x="5996" y="1544"/>
              <a:ext cx="1816" cy="1232"/>
            </a:xfrm>
            <a:custGeom>
              <a:avLst/>
              <a:gdLst>
                <a:gd name="T0" fmla="*/ 4362 w 4973"/>
                <a:gd name="T1" fmla="*/ 1512 h 3373"/>
                <a:gd name="T2" fmla="*/ 4362 w 4973"/>
                <a:gd name="T3" fmla="*/ 1503 h 3373"/>
                <a:gd name="T4" fmla="*/ 3456 w 4973"/>
                <a:gd name="T5" fmla="*/ 597 h 3373"/>
                <a:gd name="T6" fmla="*/ 3109 w 4973"/>
                <a:gd name="T7" fmla="*/ 665 h 3373"/>
                <a:gd name="T8" fmla="*/ 1946 w 4973"/>
                <a:gd name="T9" fmla="*/ 0 h 3373"/>
                <a:gd name="T10" fmla="*/ 595 w 4973"/>
                <a:gd name="T11" fmla="*/ 1350 h 3373"/>
                <a:gd name="T12" fmla="*/ 606 w 4973"/>
                <a:gd name="T13" fmla="*/ 1515 h 3373"/>
                <a:gd name="T14" fmla="*/ 0 w 4973"/>
                <a:gd name="T15" fmla="*/ 2409 h 3373"/>
                <a:gd name="T16" fmla="*/ 964 w 4973"/>
                <a:gd name="T17" fmla="*/ 3373 h 3373"/>
                <a:gd name="T18" fmla="*/ 4009 w 4973"/>
                <a:gd name="T19" fmla="*/ 3373 h 3373"/>
                <a:gd name="T20" fmla="*/ 4973 w 4973"/>
                <a:gd name="T21" fmla="*/ 2409 h 3373"/>
                <a:gd name="T22" fmla="*/ 4362 w 4973"/>
                <a:gd name="T23" fmla="*/ 1512 h 3373"/>
                <a:gd name="T24" fmla="*/ 1880 w 4973"/>
                <a:gd name="T25" fmla="*/ 2885 h 3373"/>
                <a:gd name="T26" fmla="*/ 1311 w 4973"/>
                <a:gd name="T27" fmla="*/ 2885 h 3373"/>
                <a:gd name="T28" fmla="*/ 1311 w 4973"/>
                <a:gd name="T29" fmla="*/ 1022 h 3373"/>
                <a:gd name="T30" fmla="*/ 1880 w 4973"/>
                <a:gd name="T31" fmla="*/ 1022 h 3373"/>
                <a:gd name="T32" fmla="*/ 1880 w 4973"/>
                <a:gd name="T33" fmla="*/ 2885 h 3373"/>
                <a:gd name="T34" fmla="*/ 2737 w 4973"/>
                <a:gd name="T35" fmla="*/ 2139 h 3373"/>
                <a:gd name="T36" fmla="*/ 2737 w 4973"/>
                <a:gd name="T37" fmla="*/ 2885 h 3373"/>
                <a:gd name="T38" fmla="*/ 2167 w 4973"/>
                <a:gd name="T39" fmla="*/ 2885 h 3373"/>
                <a:gd name="T40" fmla="*/ 2167 w 4973"/>
                <a:gd name="T41" fmla="*/ 1022 h 3373"/>
                <a:gd name="T42" fmla="*/ 2737 w 4973"/>
                <a:gd name="T43" fmla="*/ 1022 h 3373"/>
                <a:gd name="T44" fmla="*/ 3674 w 4973"/>
                <a:gd name="T45" fmla="*/ 1555 h 3373"/>
                <a:gd name="T46" fmla="*/ 2737 w 4973"/>
                <a:gd name="T47" fmla="*/ 2139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3" h="3373">
                  <a:moveTo>
                    <a:pt x="4362" y="1512"/>
                  </a:moveTo>
                  <a:cubicBezTo>
                    <a:pt x="4362" y="1509"/>
                    <a:pt x="4362" y="1506"/>
                    <a:pt x="4362" y="1503"/>
                  </a:cubicBezTo>
                  <a:cubicBezTo>
                    <a:pt x="4362" y="1002"/>
                    <a:pt x="3956" y="597"/>
                    <a:pt x="3456" y="597"/>
                  </a:cubicBezTo>
                  <a:cubicBezTo>
                    <a:pt x="3333" y="597"/>
                    <a:pt x="3216" y="621"/>
                    <a:pt x="3109" y="665"/>
                  </a:cubicBezTo>
                  <a:cubicBezTo>
                    <a:pt x="2874" y="267"/>
                    <a:pt x="2441" y="0"/>
                    <a:pt x="1946" y="0"/>
                  </a:cubicBezTo>
                  <a:cubicBezTo>
                    <a:pt x="1200" y="0"/>
                    <a:pt x="595" y="605"/>
                    <a:pt x="595" y="1350"/>
                  </a:cubicBezTo>
                  <a:cubicBezTo>
                    <a:pt x="595" y="1406"/>
                    <a:pt x="599" y="1461"/>
                    <a:pt x="606" y="1515"/>
                  </a:cubicBezTo>
                  <a:cubicBezTo>
                    <a:pt x="251" y="1657"/>
                    <a:pt x="0" y="2004"/>
                    <a:pt x="0" y="2409"/>
                  </a:cubicBezTo>
                  <a:cubicBezTo>
                    <a:pt x="0" y="2941"/>
                    <a:pt x="432" y="3373"/>
                    <a:pt x="964" y="3373"/>
                  </a:cubicBezTo>
                  <a:cubicBezTo>
                    <a:pt x="4009" y="3373"/>
                    <a:pt x="4009" y="3373"/>
                    <a:pt x="4009" y="3373"/>
                  </a:cubicBezTo>
                  <a:cubicBezTo>
                    <a:pt x="4541" y="3373"/>
                    <a:pt x="4973" y="2941"/>
                    <a:pt x="4973" y="2409"/>
                  </a:cubicBezTo>
                  <a:cubicBezTo>
                    <a:pt x="4973" y="2002"/>
                    <a:pt x="4720" y="1653"/>
                    <a:pt x="4362" y="1512"/>
                  </a:cubicBezTo>
                  <a:close/>
                  <a:moveTo>
                    <a:pt x="1880" y="2885"/>
                  </a:moveTo>
                  <a:cubicBezTo>
                    <a:pt x="1311" y="2885"/>
                    <a:pt x="1311" y="2885"/>
                    <a:pt x="1311" y="2885"/>
                  </a:cubicBezTo>
                  <a:cubicBezTo>
                    <a:pt x="1311" y="1022"/>
                    <a:pt x="1311" y="1022"/>
                    <a:pt x="1311" y="1022"/>
                  </a:cubicBezTo>
                  <a:cubicBezTo>
                    <a:pt x="1880" y="1022"/>
                    <a:pt x="1880" y="1022"/>
                    <a:pt x="1880" y="1022"/>
                  </a:cubicBezTo>
                  <a:lnTo>
                    <a:pt x="1880" y="2885"/>
                  </a:lnTo>
                  <a:close/>
                  <a:moveTo>
                    <a:pt x="2737" y="2139"/>
                  </a:moveTo>
                  <a:cubicBezTo>
                    <a:pt x="2737" y="2885"/>
                    <a:pt x="2737" y="2885"/>
                    <a:pt x="2737" y="2885"/>
                  </a:cubicBezTo>
                  <a:cubicBezTo>
                    <a:pt x="2167" y="2885"/>
                    <a:pt x="2167" y="2885"/>
                    <a:pt x="2167" y="2885"/>
                  </a:cubicBezTo>
                  <a:cubicBezTo>
                    <a:pt x="2167" y="1022"/>
                    <a:pt x="2167" y="1022"/>
                    <a:pt x="2167" y="1022"/>
                  </a:cubicBezTo>
                  <a:cubicBezTo>
                    <a:pt x="2737" y="1022"/>
                    <a:pt x="2737" y="1022"/>
                    <a:pt x="2737" y="1022"/>
                  </a:cubicBezTo>
                  <a:cubicBezTo>
                    <a:pt x="3218" y="1022"/>
                    <a:pt x="3674" y="1028"/>
                    <a:pt x="3674" y="1555"/>
                  </a:cubicBezTo>
                  <a:cubicBezTo>
                    <a:pt x="3674" y="2083"/>
                    <a:pt x="3259" y="2139"/>
                    <a:pt x="2737" y="21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7" name="Freeform 6"/>
            <p:cNvSpPr>
              <a:spLocks/>
            </p:cNvSpPr>
            <p:nvPr/>
          </p:nvSpPr>
          <p:spPr bwMode="auto">
            <a:xfrm>
              <a:off x="0"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7 w 1947"/>
                <a:gd name="T37" fmla="*/ 289 h 2804"/>
                <a:gd name="T38" fmla="*/ 1844 w 1947"/>
                <a:gd name="T39" fmla="*/ 58 h 2804"/>
                <a:gd name="T40" fmla="*/ 1776 w 1947"/>
                <a:gd name="T41" fmla="*/ 18 h 2804"/>
                <a:gd name="T42" fmla="*/ 1597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2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2" y="2638"/>
                    <a:pt x="1126" y="2638"/>
                  </a:cubicBezTo>
                  <a:cubicBezTo>
                    <a:pt x="739" y="2638"/>
                    <a:pt x="735" y="2494"/>
                    <a:pt x="735" y="2188"/>
                  </a:cubicBezTo>
                  <a:cubicBezTo>
                    <a:pt x="735" y="1882"/>
                    <a:pt x="735" y="1400"/>
                    <a:pt x="735" y="1400"/>
                  </a:cubicBezTo>
                  <a:cubicBezTo>
                    <a:pt x="1395" y="1400"/>
                    <a:pt x="1608" y="1414"/>
                    <a:pt x="1634" y="1551"/>
                  </a:cubicBezTo>
                  <a:cubicBezTo>
                    <a:pt x="1640" y="1583"/>
                    <a:pt x="1646" y="1607"/>
                    <a:pt x="1652" y="1626"/>
                  </a:cubicBezTo>
                  <a:cubicBezTo>
                    <a:pt x="1661" y="1658"/>
                    <a:pt x="1706" y="1659"/>
                    <a:pt x="1717" y="1628"/>
                  </a:cubicBezTo>
                  <a:cubicBezTo>
                    <a:pt x="1740" y="1554"/>
                    <a:pt x="1741" y="1459"/>
                    <a:pt x="1752" y="1356"/>
                  </a:cubicBezTo>
                  <a:cubicBezTo>
                    <a:pt x="1759" y="1294"/>
                    <a:pt x="1761" y="1243"/>
                    <a:pt x="1761" y="1206"/>
                  </a:cubicBezTo>
                  <a:cubicBezTo>
                    <a:pt x="1761" y="1181"/>
                    <a:pt x="1732" y="1166"/>
                    <a:pt x="1711" y="1181"/>
                  </a:cubicBezTo>
                  <a:cubicBezTo>
                    <a:pt x="1639" y="1237"/>
                    <a:pt x="1589"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0" y="425"/>
                    <a:pt x="1721" y="445"/>
                  </a:cubicBezTo>
                  <a:cubicBezTo>
                    <a:pt x="1737" y="476"/>
                    <a:pt x="1781" y="472"/>
                    <a:pt x="1791" y="439"/>
                  </a:cubicBezTo>
                  <a:cubicBezTo>
                    <a:pt x="1803" y="401"/>
                    <a:pt x="1807" y="351"/>
                    <a:pt x="1807" y="289"/>
                  </a:cubicBezTo>
                  <a:cubicBezTo>
                    <a:pt x="1807" y="186"/>
                    <a:pt x="1829" y="122"/>
                    <a:pt x="1844" y="58"/>
                  </a:cubicBezTo>
                  <a:cubicBezTo>
                    <a:pt x="1853" y="23"/>
                    <a:pt x="1826" y="0"/>
                    <a:pt x="1776" y="18"/>
                  </a:cubicBezTo>
                  <a:cubicBezTo>
                    <a:pt x="1726" y="37"/>
                    <a:pt x="1654" y="40"/>
                    <a:pt x="1597"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2" y="2738"/>
                    <a:pt x="42" y="2762"/>
                  </a:cubicBezTo>
                  <a:cubicBezTo>
                    <a:pt x="42"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6" y="2283"/>
                    <a:pt x="1905" y="228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Freeform 7"/>
            <p:cNvSpPr>
              <a:spLocks/>
            </p:cNvSpPr>
            <p:nvPr/>
          </p:nvSpPr>
          <p:spPr bwMode="auto">
            <a:xfrm>
              <a:off x="5026"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8 w 1947"/>
                <a:gd name="T37" fmla="*/ 289 h 2804"/>
                <a:gd name="T38" fmla="*/ 1844 w 1947"/>
                <a:gd name="T39" fmla="*/ 58 h 2804"/>
                <a:gd name="T40" fmla="*/ 1776 w 1947"/>
                <a:gd name="T41" fmla="*/ 18 h 2804"/>
                <a:gd name="T42" fmla="*/ 1598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3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3" y="2638"/>
                    <a:pt x="1126" y="2638"/>
                  </a:cubicBezTo>
                  <a:cubicBezTo>
                    <a:pt x="739" y="2638"/>
                    <a:pt x="735" y="2494"/>
                    <a:pt x="735" y="2188"/>
                  </a:cubicBezTo>
                  <a:cubicBezTo>
                    <a:pt x="735" y="1882"/>
                    <a:pt x="735" y="1400"/>
                    <a:pt x="735" y="1400"/>
                  </a:cubicBezTo>
                  <a:cubicBezTo>
                    <a:pt x="1395" y="1400"/>
                    <a:pt x="1609" y="1414"/>
                    <a:pt x="1634" y="1551"/>
                  </a:cubicBezTo>
                  <a:cubicBezTo>
                    <a:pt x="1640" y="1583"/>
                    <a:pt x="1646" y="1607"/>
                    <a:pt x="1652" y="1626"/>
                  </a:cubicBezTo>
                  <a:cubicBezTo>
                    <a:pt x="1662" y="1658"/>
                    <a:pt x="1707" y="1659"/>
                    <a:pt x="1717" y="1628"/>
                  </a:cubicBezTo>
                  <a:cubicBezTo>
                    <a:pt x="1741" y="1554"/>
                    <a:pt x="1741" y="1459"/>
                    <a:pt x="1752" y="1356"/>
                  </a:cubicBezTo>
                  <a:cubicBezTo>
                    <a:pt x="1759" y="1294"/>
                    <a:pt x="1761" y="1243"/>
                    <a:pt x="1761" y="1206"/>
                  </a:cubicBezTo>
                  <a:cubicBezTo>
                    <a:pt x="1762" y="1181"/>
                    <a:pt x="1732" y="1166"/>
                    <a:pt x="1711" y="1181"/>
                  </a:cubicBezTo>
                  <a:cubicBezTo>
                    <a:pt x="1639" y="1237"/>
                    <a:pt x="1590"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1" y="425"/>
                    <a:pt x="1721" y="445"/>
                  </a:cubicBezTo>
                  <a:cubicBezTo>
                    <a:pt x="1737" y="476"/>
                    <a:pt x="1781" y="472"/>
                    <a:pt x="1791" y="439"/>
                  </a:cubicBezTo>
                  <a:cubicBezTo>
                    <a:pt x="1804" y="401"/>
                    <a:pt x="1808" y="351"/>
                    <a:pt x="1808" y="289"/>
                  </a:cubicBezTo>
                  <a:cubicBezTo>
                    <a:pt x="1808" y="186"/>
                    <a:pt x="1829" y="122"/>
                    <a:pt x="1844" y="58"/>
                  </a:cubicBezTo>
                  <a:cubicBezTo>
                    <a:pt x="1853" y="23"/>
                    <a:pt x="1826" y="0"/>
                    <a:pt x="1776" y="18"/>
                  </a:cubicBezTo>
                  <a:cubicBezTo>
                    <a:pt x="1726" y="37"/>
                    <a:pt x="1654" y="40"/>
                    <a:pt x="1598"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3" y="2738"/>
                    <a:pt x="43" y="2762"/>
                  </a:cubicBezTo>
                  <a:cubicBezTo>
                    <a:pt x="43"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7" y="2283"/>
                    <a:pt x="1905" y="228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9" name="Freeform 8"/>
            <p:cNvSpPr>
              <a:spLocks/>
            </p:cNvSpPr>
            <p:nvPr/>
          </p:nvSpPr>
          <p:spPr bwMode="auto">
            <a:xfrm>
              <a:off x="726" y="1728"/>
              <a:ext cx="1251" cy="1041"/>
            </a:xfrm>
            <a:custGeom>
              <a:avLst/>
              <a:gdLst>
                <a:gd name="T0" fmla="*/ 3399 w 3427"/>
                <a:gd name="T1" fmla="*/ 56 h 2849"/>
                <a:gd name="T2" fmla="*/ 3427 w 3427"/>
                <a:gd name="T3" fmla="*/ 28 h 2849"/>
                <a:gd name="T4" fmla="*/ 3399 w 3427"/>
                <a:gd name="T5" fmla="*/ 0 h 2849"/>
                <a:gd name="T6" fmla="*/ 2526 w 3427"/>
                <a:gd name="T7" fmla="*/ 0 h 2849"/>
                <a:gd name="T8" fmla="*/ 2498 w 3427"/>
                <a:gd name="T9" fmla="*/ 28 h 2849"/>
                <a:gd name="T10" fmla="*/ 2526 w 3427"/>
                <a:gd name="T11" fmla="*/ 56 h 2849"/>
                <a:gd name="T12" fmla="*/ 2649 w 3427"/>
                <a:gd name="T13" fmla="*/ 56 h 2849"/>
                <a:gd name="T14" fmla="*/ 2752 w 3427"/>
                <a:gd name="T15" fmla="*/ 225 h 2849"/>
                <a:gd name="T16" fmla="*/ 1816 w 3427"/>
                <a:gd name="T17" fmla="*/ 2255 h 2849"/>
                <a:gd name="T18" fmla="*/ 936 w 3427"/>
                <a:gd name="T19" fmla="*/ 280 h 2849"/>
                <a:gd name="T20" fmla="*/ 969 w 3427"/>
                <a:gd name="T21" fmla="*/ 56 h 2849"/>
                <a:gd name="T22" fmla="*/ 1107 w 3427"/>
                <a:gd name="T23" fmla="*/ 56 h 2849"/>
                <a:gd name="T24" fmla="*/ 1135 w 3427"/>
                <a:gd name="T25" fmla="*/ 28 h 2849"/>
                <a:gd name="T26" fmla="*/ 1107 w 3427"/>
                <a:gd name="T27" fmla="*/ 0 h 2849"/>
                <a:gd name="T28" fmla="*/ 28 w 3427"/>
                <a:gd name="T29" fmla="*/ 0 h 2849"/>
                <a:gd name="T30" fmla="*/ 0 w 3427"/>
                <a:gd name="T31" fmla="*/ 28 h 2849"/>
                <a:gd name="T32" fmla="*/ 0 w 3427"/>
                <a:gd name="T33" fmla="*/ 39 h 2849"/>
                <a:gd name="T34" fmla="*/ 28 w 3427"/>
                <a:gd name="T35" fmla="*/ 67 h 2849"/>
                <a:gd name="T36" fmla="*/ 180 w 3427"/>
                <a:gd name="T37" fmla="*/ 67 h 2849"/>
                <a:gd name="T38" fmla="*/ 449 w 3427"/>
                <a:gd name="T39" fmla="*/ 236 h 2849"/>
                <a:gd name="T40" fmla="*/ 1618 w 3427"/>
                <a:gd name="T41" fmla="*/ 2675 h 2849"/>
                <a:gd name="T42" fmla="*/ 1802 w 3427"/>
                <a:gd name="T43" fmla="*/ 2720 h 2849"/>
                <a:gd name="T44" fmla="*/ 2940 w 3427"/>
                <a:gd name="T45" fmla="*/ 395 h 2849"/>
                <a:gd name="T46" fmla="*/ 3279 w 3427"/>
                <a:gd name="T47" fmla="*/ 56 h 2849"/>
                <a:gd name="T48" fmla="*/ 3399 w 3427"/>
                <a:gd name="T49" fmla="*/ 56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399" y="56"/>
                  </a:moveTo>
                  <a:cubicBezTo>
                    <a:pt x="3414" y="56"/>
                    <a:pt x="3427" y="43"/>
                    <a:pt x="3427" y="28"/>
                  </a:cubicBezTo>
                  <a:cubicBezTo>
                    <a:pt x="3427" y="13"/>
                    <a:pt x="3414" y="0"/>
                    <a:pt x="3399" y="0"/>
                  </a:cubicBezTo>
                  <a:cubicBezTo>
                    <a:pt x="2526" y="0"/>
                    <a:pt x="2526" y="0"/>
                    <a:pt x="2526" y="0"/>
                  </a:cubicBezTo>
                  <a:cubicBezTo>
                    <a:pt x="2511" y="0"/>
                    <a:pt x="2498" y="13"/>
                    <a:pt x="2498" y="28"/>
                  </a:cubicBezTo>
                  <a:cubicBezTo>
                    <a:pt x="2498" y="43"/>
                    <a:pt x="2511" y="56"/>
                    <a:pt x="2526" y="56"/>
                  </a:cubicBezTo>
                  <a:cubicBezTo>
                    <a:pt x="2649" y="56"/>
                    <a:pt x="2649" y="56"/>
                    <a:pt x="2649" y="56"/>
                  </a:cubicBezTo>
                  <a:cubicBezTo>
                    <a:pt x="2749" y="56"/>
                    <a:pt x="2800" y="118"/>
                    <a:pt x="2752" y="225"/>
                  </a:cubicBezTo>
                  <a:cubicBezTo>
                    <a:pt x="2705" y="332"/>
                    <a:pt x="1816" y="2255"/>
                    <a:pt x="1816" y="2255"/>
                  </a:cubicBezTo>
                  <a:cubicBezTo>
                    <a:pt x="1816" y="2255"/>
                    <a:pt x="984" y="384"/>
                    <a:pt x="936" y="280"/>
                  </a:cubicBezTo>
                  <a:cubicBezTo>
                    <a:pt x="888" y="177"/>
                    <a:pt x="803" y="56"/>
                    <a:pt x="969" y="56"/>
                  </a:cubicBezTo>
                  <a:cubicBezTo>
                    <a:pt x="1107" y="56"/>
                    <a:pt x="1107" y="56"/>
                    <a:pt x="1107" y="56"/>
                  </a:cubicBezTo>
                  <a:cubicBezTo>
                    <a:pt x="1122" y="56"/>
                    <a:pt x="1135" y="43"/>
                    <a:pt x="1135" y="28"/>
                  </a:cubicBezTo>
                  <a:cubicBezTo>
                    <a:pt x="1135" y="13"/>
                    <a:pt x="1122" y="0"/>
                    <a:pt x="1107" y="0"/>
                  </a:cubicBezTo>
                  <a:cubicBezTo>
                    <a:pt x="28" y="0"/>
                    <a:pt x="28" y="0"/>
                    <a:pt x="28" y="0"/>
                  </a:cubicBezTo>
                  <a:cubicBezTo>
                    <a:pt x="12" y="0"/>
                    <a:pt x="0" y="13"/>
                    <a:pt x="0" y="28"/>
                  </a:cubicBezTo>
                  <a:cubicBezTo>
                    <a:pt x="0" y="39"/>
                    <a:pt x="0" y="39"/>
                    <a:pt x="0" y="39"/>
                  </a:cubicBezTo>
                  <a:cubicBezTo>
                    <a:pt x="0" y="54"/>
                    <a:pt x="12" y="67"/>
                    <a:pt x="28" y="67"/>
                  </a:cubicBezTo>
                  <a:cubicBezTo>
                    <a:pt x="180" y="67"/>
                    <a:pt x="180" y="67"/>
                    <a:pt x="180" y="67"/>
                  </a:cubicBezTo>
                  <a:cubicBezTo>
                    <a:pt x="254" y="67"/>
                    <a:pt x="372" y="78"/>
                    <a:pt x="449" y="236"/>
                  </a:cubicBezTo>
                  <a:cubicBezTo>
                    <a:pt x="527" y="395"/>
                    <a:pt x="1536" y="2524"/>
                    <a:pt x="1618" y="2675"/>
                  </a:cubicBezTo>
                  <a:cubicBezTo>
                    <a:pt x="1699" y="2827"/>
                    <a:pt x="1728" y="2849"/>
                    <a:pt x="1802" y="2720"/>
                  </a:cubicBezTo>
                  <a:cubicBezTo>
                    <a:pt x="1875" y="2591"/>
                    <a:pt x="2856" y="601"/>
                    <a:pt x="2940" y="395"/>
                  </a:cubicBezTo>
                  <a:cubicBezTo>
                    <a:pt x="3025" y="188"/>
                    <a:pt x="3154" y="56"/>
                    <a:pt x="3279" y="56"/>
                  </a:cubicBezTo>
                  <a:lnTo>
                    <a:pt x="3399" y="5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0" name="Freeform 9"/>
            <p:cNvSpPr>
              <a:spLocks/>
            </p:cNvSpPr>
            <p:nvPr/>
          </p:nvSpPr>
          <p:spPr bwMode="auto">
            <a:xfrm>
              <a:off x="3746" y="1728"/>
              <a:ext cx="1251" cy="1041"/>
            </a:xfrm>
            <a:custGeom>
              <a:avLst/>
              <a:gdLst>
                <a:gd name="T0" fmla="*/ 3400 w 3427"/>
                <a:gd name="T1" fmla="*/ 0 h 2849"/>
                <a:gd name="T2" fmla="*/ 2526 w 3427"/>
                <a:gd name="T3" fmla="*/ 0 h 2849"/>
                <a:gd name="T4" fmla="*/ 2499 w 3427"/>
                <a:gd name="T5" fmla="*/ 28 h 2849"/>
                <a:gd name="T6" fmla="*/ 2526 w 3427"/>
                <a:gd name="T7" fmla="*/ 56 h 2849"/>
                <a:gd name="T8" fmla="*/ 2650 w 3427"/>
                <a:gd name="T9" fmla="*/ 56 h 2849"/>
                <a:gd name="T10" fmla="*/ 2753 w 3427"/>
                <a:gd name="T11" fmla="*/ 225 h 2849"/>
                <a:gd name="T12" fmla="*/ 1817 w 3427"/>
                <a:gd name="T13" fmla="*/ 2255 h 2849"/>
                <a:gd name="T14" fmla="*/ 936 w 3427"/>
                <a:gd name="T15" fmla="*/ 280 h 2849"/>
                <a:gd name="T16" fmla="*/ 969 w 3427"/>
                <a:gd name="T17" fmla="*/ 56 h 2849"/>
                <a:gd name="T18" fmla="*/ 1108 w 3427"/>
                <a:gd name="T19" fmla="*/ 56 h 2849"/>
                <a:gd name="T20" fmla="*/ 1135 w 3427"/>
                <a:gd name="T21" fmla="*/ 28 h 2849"/>
                <a:gd name="T22" fmla="*/ 1108 w 3427"/>
                <a:gd name="T23" fmla="*/ 0 h 2849"/>
                <a:gd name="T24" fmla="*/ 28 w 3427"/>
                <a:gd name="T25" fmla="*/ 0 h 2849"/>
                <a:gd name="T26" fmla="*/ 0 w 3427"/>
                <a:gd name="T27" fmla="*/ 28 h 2849"/>
                <a:gd name="T28" fmla="*/ 0 w 3427"/>
                <a:gd name="T29" fmla="*/ 39 h 2849"/>
                <a:gd name="T30" fmla="*/ 28 w 3427"/>
                <a:gd name="T31" fmla="*/ 67 h 2849"/>
                <a:gd name="T32" fmla="*/ 181 w 3427"/>
                <a:gd name="T33" fmla="*/ 67 h 2849"/>
                <a:gd name="T34" fmla="*/ 450 w 3427"/>
                <a:gd name="T35" fmla="*/ 236 h 2849"/>
                <a:gd name="T36" fmla="*/ 1618 w 3427"/>
                <a:gd name="T37" fmla="*/ 2675 h 2849"/>
                <a:gd name="T38" fmla="*/ 1802 w 3427"/>
                <a:gd name="T39" fmla="*/ 2720 h 2849"/>
                <a:gd name="T40" fmla="*/ 2941 w 3427"/>
                <a:gd name="T41" fmla="*/ 395 h 2849"/>
                <a:gd name="T42" fmla="*/ 3280 w 3427"/>
                <a:gd name="T43" fmla="*/ 56 h 2849"/>
                <a:gd name="T44" fmla="*/ 3400 w 3427"/>
                <a:gd name="T45" fmla="*/ 56 h 2849"/>
                <a:gd name="T46" fmla="*/ 3427 w 3427"/>
                <a:gd name="T47" fmla="*/ 28 h 2849"/>
                <a:gd name="T48" fmla="*/ 3400 w 3427"/>
                <a:gd name="T49" fmla="*/ 0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400" y="0"/>
                  </a:moveTo>
                  <a:cubicBezTo>
                    <a:pt x="2526" y="0"/>
                    <a:pt x="2526" y="0"/>
                    <a:pt x="2526" y="0"/>
                  </a:cubicBezTo>
                  <a:cubicBezTo>
                    <a:pt x="2511" y="0"/>
                    <a:pt x="2499" y="13"/>
                    <a:pt x="2499" y="28"/>
                  </a:cubicBezTo>
                  <a:cubicBezTo>
                    <a:pt x="2499" y="43"/>
                    <a:pt x="2511" y="56"/>
                    <a:pt x="2526" y="56"/>
                  </a:cubicBezTo>
                  <a:cubicBezTo>
                    <a:pt x="2650" y="56"/>
                    <a:pt x="2650" y="56"/>
                    <a:pt x="2650" y="56"/>
                  </a:cubicBezTo>
                  <a:cubicBezTo>
                    <a:pt x="2749" y="56"/>
                    <a:pt x="2801" y="118"/>
                    <a:pt x="2753" y="225"/>
                  </a:cubicBezTo>
                  <a:cubicBezTo>
                    <a:pt x="2705" y="332"/>
                    <a:pt x="1817" y="2255"/>
                    <a:pt x="1817" y="2255"/>
                  </a:cubicBezTo>
                  <a:cubicBezTo>
                    <a:pt x="1817" y="2255"/>
                    <a:pt x="984" y="384"/>
                    <a:pt x="936" y="280"/>
                  </a:cubicBezTo>
                  <a:cubicBezTo>
                    <a:pt x="888" y="177"/>
                    <a:pt x="804" y="56"/>
                    <a:pt x="969" y="56"/>
                  </a:cubicBezTo>
                  <a:cubicBezTo>
                    <a:pt x="1108" y="56"/>
                    <a:pt x="1108" y="56"/>
                    <a:pt x="1108" y="56"/>
                  </a:cubicBezTo>
                  <a:cubicBezTo>
                    <a:pt x="1123" y="56"/>
                    <a:pt x="1135" y="43"/>
                    <a:pt x="1135" y="28"/>
                  </a:cubicBezTo>
                  <a:cubicBezTo>
                    <a:pt x="1135" y="13"/>
                    <a:pt x="1123" y="0"/>
                    <a:pt x="1108" y="0"/>
                  </a:cubicBezTo>
                  <a:cubicBezTo>
                    <a:pt x="28" y="0"/>
                    <a:pt x="28" y="0"/>
                    <a:pt x="28" y="0"/>
                  </a:cubicBezTo>
                  <a:cubicBezTo>
                    <a:pt x="13" y="0"/>
                    <a:pt x="0" y="13"/>
                    <a:pt x="0" y="28"/>
                  </a:cubicBezTo>
                  <a:cubicBezTo>
                    <a:pt x="0" y="39"/>
                    <a:pt x="0" y="39"/>
                    <a:pt x="0" y="39"/>
                  </a:cubicBezTo>
                  <a:cubicBezTo>
                    <a:pt x="0" y="54"/>
                    <a:pt x="13" y="67"/>
                    <a:pt x="28" y="67"/>
                  </a:cubicBezTo>
                  <a:cubicBezTo>
                    <a:pt x="181" y="67"/>
                    <a:pt x="181" y="67"/>
                    <a:pt x="181" y="67"/>
                  </a:cubicBezTo>
                  <a:cubicBezTo>
                    <a:pt x="255" y="67"/>
                    <a:pt x="373" y="78"/>
                    <a:pt x="450" y="236"/>
                  </a:cubicBezTo>
                  <a:cubicBezTo>
                    <a:pt x="527" y="395"/>
                    <a:pt x="1537" y="2524"/>
                    <a:pt x="1618" y="2675"/>
                  </a:cubicBezTo>
                  <a:cubicBezTo>
                    <a:pt x="1699" y="2827"/>
                    <a:pt x="1729" y="2849"/>
                    <a:pt x="1802" y="2720"/>
                  </a:cubicBezTo>
                  <a:cubicBezTo>
                    <a:pt x="1876" y="2591"/>
                    <a:pt x="2856" y="601"/>
                    <a:pt x="2941" y="395"/>
                  </a:cubicBezTo>
                  <a:cubicBezTo>
                    <a:pt x="3026" y="188"/>
                    <a:pt x="3154" y="56"/>
                    <a:pt x="3280" y="56"/>
                  </a:cubicBezTo>
                  <a:cubicBezTo>
                    <a:pt x="3400" y="56"/>
                    <a:pt x="3400" y="56"/>
                    <a:pt x="3400" y="56"/>
                  </a:cubicBezTo>
                  <a:cubicBezTo>
                    <a:pt x="3415" y="56"/>
                    <a:pt x="3427" y="43"/>
                    <a:pt x="3427" y="28"/>
                  </a:cubicBezTo>
                  <a:cubicBezTo>
                    <a:pt x="3427" y="13"/>
                    <a:pt x="3415" y="0"/>
                    <a:pt x="340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1" name="Freeform 10"/>
            <p:cNvSpPr>
              <a:spLocks/>
            </p:cNvSpPr>
            <p:nvPr/>
          </p:nvSpPr>
          <p:spPr bwMode="auto">
            <a:xfrm>
              <a:off x="3126" y="1728"/>
              <a:ext cx="779" cy="1008"/>
            </a:xfrm>
            <a:custGeom>
              <a:avLst/>
              <a:gdLst>
                <a:gd name="T0" fmla="*/ 2104 w 2135"/>
                <a:gd name="T1" fmla="*/ 2220 h 2759"/>
                <a:gd name="T2" fmla="*/ 2079 w 2135"/>
                <a:gd name="T3" fmla="*/ 2220 h 2759"/>
                <a:gd name="T4" fmla="*/ 2049 w 2135"/>
                <a:gd name="T5" fmla="*/ 2246 h 2759"/>
                <a:gd name="T6" fmla="*/ 2046 w 2135"/>
                <a:gd name="T7" fmla="*/ 2286 h 2759"/>
                <a:gd name="T8" fmla="*/ 1172 w 2135"/>
                <a:gd name="T9" fmla="*/ 2583 h 2759"/>
                <a:gd name="T10" fmla="*/ 763 w 2135"/>
                <a:gd name="T11" fmla="*/ 2270 h 2759"/>
                <a:gd name="T12" fmla="*/ 763 w 2135"/>
                <a:gd name="T13" fmla="*/ 317 h 2759"/>
                <a:gd name="T14" fmla="*/ 936 w 2135"/>
                <a:gd name="T15" fmla="*/ 59 h 2759"/>
                <a:gd name="T16" fmla="*/ 1080 w 2135"/>
                <a:gd name="T17" fmla="*/ 59 h 2759"/>
                <a:gd name="T18" fmla="*/ 1110 w 2135"/>
                <a:gd name="T19" fmla="*/ 30 h 2759"/>
                <a:gd name="T20" fmla="*/ 1080 w 2135"/>
                <a:gd name="T21" fmla="*/ 0 h 2759"/>
                <a:gd name="T22" fmla="*/ 30 w 2135"/>
                <a:gd name="T23" fmla="*/ 0 h 2759"/>
                <a:gd name="T24" fmla="*/ 0 w 2135"/>
                <a:gd name="T25" fmla="*/ 30 h 2759"/>
                <a:gd name="T26" fmla="*/ 0 w 2135"/>
                <a:gd name="T27" fmla="*/ 33 h 2759"/>
                <a:gd name="T28" fmla="*/ 30 w 2135"/>
                <a:gd name="T29" fmla="*/ 62 h 2759"/>
                <a:gd name="T30" fmla="*/ 164 w 2135"/>
                <a:gd name="T31" fmla="*/ 62 h 2759"/>
                <a:gd name="T32" fmla="*/ 371 w 2135"/>
                <a:gd name="T33" fmla="*/ 297 h 2759"/>
                <a:gd name="T34" fmla="*/ 371 w 2135"/>
                <a:gd name="T35" fmla="*/ 2339 h 2759"/>
                <a:gd name="T36" fmla="*/ 191 w 2135"/>
                <a:gd name="T37" fmla="*/ 2671 h 2759"/>
                <a:gd name="T38" fmla="*/ 88 w 2135"/>
                <a:gd name="T39" fmla="*/ 2674 h 2759"/>
                <a:gd name="T40" fmla="*/ 61 w 2135"/>
                <a:gd name="T41" fmla="*/ 2703 h 2759"/>
                <a:gd name="T42" fmla="*/ 61 w 2135"/>
                <a:gd name="T43" fmla="*/ 2730 h 2759"/>
                <a:gd name="T44" fmla="*/ 91 w 2135"/>
                <a:gd name="T45" fmla="*/ 2759 h 2759"/>
                <a:gd name="T46" fmla="*/ 1795 w 2135"/>
                <a:gd name="T47" fmla="*/ 2759 h 2759"/>
                <a:gd name="T48" fmla="*/ 2057 w 2135"/>
                <a:gd name="T49" fmla="*/ 2644 h 2759"/>
                <a:gd name="T50" fmla="*/ 2123 w 2135"/>
                <a:gd name="T51" fmla="*/ 2386 h 2759"/>
                <a:gd name="T52" fmla="*/ 2133 w 2135"/>
                <a:gd name="T53" fmla="*/ 2248 h 2759"/>
                <a:gd name="T54" fmla="*/ 2104 w 2135"/>
                <a:gd name="T55" fmla="*/ 2220 h 2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35" h="2759">
                  <a:moveTo>
                    <a:pt x="2104" y="2220"/>
                  </a:moveTo>
                  <a:cubicBezTo>
                    <a:pt x="2079" y="2220"/>
                    <a:pt x="2079" y="2220"/>
                    <a:pt x="2079" y="2220"/>
                  </a:cubicBezTo>
                  <a:cubicBezTo>
                    <a:pt x="2063" y="2220"/>
                    <a:pt x="2051" y="2231"/>
                    <a:pt x="2049" y="2246"/>
                  </a:cubicBezTo>
                  <a:cubicBezTo>
                    <a:pt x="2046" y="2286"/>
                    <a:pt x="2046" y="2286"/>
                    <a:pt x="2046" y="2286"/>
                  </a:cubicBezTo>
                  <a:cubicBezTo>
                    <a:pt x="1979" y="2685"/>
                    <a:pt x="1581" y="2583"/>
                    <a:pt x="1172" y="2583"/>
                  </a:cubicBezTo>
                  <a:cubicBezTo>
                    <a:pt x="763" y="2583"/>
                    <a:pt x="763" y="2399"/>
                    <a:pt x="763" y="2270"/>
                  </a:cubicBezTo>
                  <a:cubicBezTo>
                    <a:pt x="763" y="2141"/>
                    <a:pt x="763" y="490"/>
                    <a:pt x="763" y="317"/>
                  </a:cubicBezTo>
                  <a:cubicBezTo>
                    <a:pt x="763" y="144"/>
                    <a:pt x="793" y="59"/>
                    <a:pt x="936" y="59"/>
                  </a:cubicBezTo>
                  <a:cubicBezTo>
                    <a:pt x="1080" y="59"/>
                    <a:pt x="1080" y="59"/>
                    <a:pt x="1080" y="59"/>
                  </a:cubicBezTo>
                  <a:cubicBezTo>
                    <a:pt x="1096" y="59"/>
                    <a:pt x="1110" y="46"/>
                    <a:pt x="1110" y="30"/>
                  </a:cubicBezTo>
                  <a:cubicBezTo>
                    <a:pt x="1110" y="14"/>
                    <a:pt x="1096" y="0"/>
                    <a:pt x="1080" y="0"/>
                  </a:cubicBezTo>
                  <a:cubicBezTo>
                    <a:pt x="30" y="0"/>
                    <a:pt x="30" y="0"/>
                    <a:pt x="30" y="0"/>
                  </a:cubicBezTo>
                  <a:cubicBezTo>
                    <a:pt x="14" y="0"/>
                    <a:pt x="0" y="14"/>
                    <a:pt x="0" y="30"/>
                  </a:cubicBezTo>
                  <a:cubicBezTo>
                    <a:pt x="0" y="33"/>
                    <a:pt x="0" y="33"/>
                    <a:pt x="0" y="33"/>
                  </a:cubicBezTo>
                  <a:cubicBezTo>
                    <a:pt x="0" y="49"/>
                    <a:pt x="14" y="62"/>
                    <a:pt x="30" y="62"/>
                  </a:cubicBezTo>
                  <a:cubicBezTo>
                    <a:pt x="164" y="62"/>
                    <a:pt x="164" y="62"/>
                    <a:pt x="164" y="62"/>
                  </a:cubicBezTo>
                  <a:cubicBezTo>
                    <a:pt x="302" y="62"/>
                    <a:pt x="371" y="145"/>
                    <a:pt x="371" y="297"/>
                  </a:cubicBezTo>
                  <a:cubicBezTo>
                    <a:pt x="371" y="449"/>
                    <a:pt x="371" y="2091"/>
                    <a:pt x="371" y="2339"/>
                  </a:cubicBezTo>
                  <a:cubicBezTo>
                    <a:pt x="371" y="2588"/>
                    <a:pt x="318" y="2671"/>
                    <a:pt x="191" y="2671"/>
                  </a:cubicBezTo>
                  <a:cubicBezTo>
                    <a:pt x="138" y="2671"/>
                    <a:pt x="106" y="2672"/>
                    <a:pt x="88" y="2674"/>
                  </a:cubicBezTo>
                  <a:cubicBezTo>
                    <a:pt x="73" y="2675"/>
                    <a:pt x="61" y="2688"/>
                    <a:pt x="61" y="2703"/>
                  </a:cubicBezTo>
                  <a:cubicBezTo>
                    <a:pt x="61" y="2730"/>
                    <a:pt x="61" y="2730"/>
                    <a:pt x="61" y="2730"/>
                  </a:cubicBezTo>
                  <a:cubicBezTo>
                    <a:pt x="61" y="2746"/>
                    <a:pt x="74" y="2759"/>
                    <a:pt x="91" y="2759"/>
                  </a:cubicBezTo>
                  <a:cubicBezTo>
                    <a:pt x="1795" y="2759"/>
                    <a:pt x="1795" y="2759"/>
                    <a:pt x="1795" y="2759"/>
                  </a:cubicBezTo>
                  <a:cubicBezTo>
                    <a:pt x="1999" y="2759"/>
                    <a:pt x="2034" y="2724"/>
                    <a:pt x="2057" y="2644"/>
                  </a:cubicBezTo>
                  <a:cubicBezTo>
                    <a:pt x="2081" y="2564"/>
                    <a:pt x="2104" y="2470"/>
                    <a:pt x="2123" y="2386"/>
                  </a:cubicBezTo>
                  <a:cubicBezTo>
                    <a:pt x="2135" y="2332"/>
                    <a:pt x="2135" y="2279"/>
                    <a:pt x="2133" y="2248"/>
                  </a:cubicBezTo>
                  <a:cubicBezTo>
                    <a:pt x="2133" y="2232"/>
                    <a:pt x="2120" y="2220"/>
                    <a:pt x="2104" y="22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2" name="Freeform 11"/>
            <p:cNvSpPr>
              <a:spLocks noEditPoints="1"/>
            </p:cNvSpPr>
            <p:nvPr/>
          </p:nvSpPr>
          <p:spPr bwMode="auto">
            <a:xfrm>
              <a:off x="1857" y="1707"/>
              <a:ext cx="1241" cy="1045"/>
            </a:xfrm>
            <a:custGeom>
              <a:avLst/>
              <a:gdLst>
                <a:gd name="T0" fmla="*/ 1700 w 3399"/>
                <a:gd name="T1" fmla="*/ 0 h 2861"/>
                <a:gd name="T2" fmla="*/ 0 w 3399"/>
                <a:gd name="T3" fmla="*/ 1431 h 2861"/>
                <a:gd name="T4" fmla="*/ 1700 w 3399"/>
                <a:gd name="T5" fmla="*/ 2861 h 2861"/>
                <a:gd name="T6" fmla="*/ 3399 w 3399"/>
                <a:gd name="T7" fmla="*/ 1431 h 2861"/>
                <a:gd name="T8" fmla="*/ 1700 w 3399"/>
                <a:gd name="T9" fmla="*/ 0 h 2861"/>
                <a:gd name="T10" fmla="*/ 1697 w 3399"/>
                <a:gd name="T11" fmla="*/ 2692 h 2861"/>
                <a:gd name="T12" fmla="*/ 437 w 3399"/>
                <a:gd name="T13" fmla="*/ 1412 h 2861"/>
                <a:gd name="T14" fmla="*/ 1697 w 3399"/>
                <a:gd name="T15" fmla="*/ 133 h 2861"/>
                <a:gd name="T16" fmla="*/ 2957 w 3399"/>
                <a:gd name="T17" fmla="*/ 1412 h 2861"/>
                <a:gd name="T18" fmla="*/ 1697 w 3399"/>
                <a:gd name="T19" fmla="*/ 2692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9" h="2861">
                  <a:moveTo>
                    <a:pt x="1700" y="0"/>
                  </a:moveTo>
                  <a:cubicBezTo>
                    <a:pt x="761" y="0"/>
                    <a:pt x="0" y="564"/>
                    <a:pt x="0" y="1431"/>
                  </a:cubicBezTo>
                  <a:cubicBezTo>
                    <a:pt x="0" y="2322"/>
                    <a:pt x="761" y="2861"/>
                    <a:pt x="1700" y="2861"/>
                  </a:cubicBezTo>
                  <a:cubicBezTo>
                    <a:pt x="2638" y="2861"/>
                    <a:pt x="3399" y="2300"/>
                    <a:pt x="3399" y="1431"/>
                  </a:cubicBezTo>
                  <a:cubicBezTo>
                    <a:pt x="3399" y="514"/>
                    <a:pt x="2638" y="0"/>
                    <a:pt x="1700" y="0"/>
                  </a:cubicBezTo>
                  <a:close/>
                  <a:moveTo>
                    <a:pt x="1697" y="2692"/>
                  </a:moveTo>
                  <a:cubicBezTo>
                    <a:pt x="1001" y="2692"/>
                    <a:pt x="437" y="2073"/>
                    <a:pt x="437" y="1412"/>
                  </a:cubicBezTo>
                  <a:cubicBezTo>
                    <a:pt x="437" y="486"/>
                    <a:pt x="1001" y="133"/>
                    <a:pt x="1697" y="133"/>
                  </a:cubicBezTo>
                  <a:cubicBezTo>
                    <a:pt x="2393" y="133"/>
                    <a:pt x="2957" y="697"/>
                    <a:pt x="2957" y="1412"/>
                  </a:cubicBezTo>
                  <a:cubicBezTo>
                    <a:pt x="2957" y="2443"/>
                    <a:pt x="2393" y="2692"/>
                    <a:pt x="1697" y="269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3" name="Freeform 12"/>
            <p:cNvSpPr>
              <a:spLocks/>
            </p:cNvSpPr>
            <p:nvPr/>
          </p:nvSpPr>
          <p:spPr bwMode="auto">
            <a:xfrm>
              <a:off x="6996" y="1984"/>
              <a:ext cx="140" cy="273"/>
            </a:xfrm>
            <a:custGeom>
              <a:avLst/>
              <a:gdLst>
                <a:gd name="T0" fmla="*/ 163 w 384"/>
                <a:gd name="T1" fmla="*/ 0 h 749"/>
                <a:gd name="T2" fmla="*/ 0 w 384"/>
                <a:gd name="T3" fmla="*/ 0 h 749"/>
                <a:gd name="T4" fmla="*/ 0 w 384"/>
                <a:gd name="T5" fmla="*/ 749 h 749"/>
                <a:gd name="T6" fmla="*/ 152 w 384"/>
                <a:gd name="T7" fmla="*/ 749 h 749"/>
                <a:gd name="T8" fmla="*/ 384 w 384"/>
                <a:gd name="T9" fmla="*/ 376 h 749"/>
                <a:gd name="T10" fmla="*/ 163 w 384"/>
                <a:gd name="T11" fmla="*/ 0 h 749"/>
              </a:gdLst>
              <a:ahLst/>
              <a:cxnLst>
                <a:cxn ang="0">
                  <a:pos x="T0" y="T1"/>
                </a:cxn>
                <a:cxn ang="0">
                  <a:pos x="T2" y="T3"/>
                </a:cxn>
                <a:cxn ang="0">
                  <a:pos x="T4" y="T5"/>
                </a:cxn>
                <a:cxn ang="0">
                  <a:pos x="T6" y="T7"/>
                </a:cxn>
                <a:cxn ang="0">
                  <a:pos x="T8" y="T9"/>
                </a:cxn>
                <a:cxn ang="0">
                  <a:pos x="T10" y="T11"/>
                </a:cxn>
              </a:cxnLst>
              <a:rect l="0" t="0" r="r" b="b"/>
              <a:pathLst>
                <a:path w="384" h="749">
                  <a:moveTo>
                    <a:pt x="163" y="0"/>
                  </a:moveTo>
                  <a:cubicBezTo>
                    <a:pt x="107" y="0"/>
                    <a:pt x="96" y="0"/>
                    <a:pt x="0" y="0"/>
                  </a:cubicBezTo>
                  <a:cubicBezTo>
                    <a:pt x="0" y="749"/>
                    <a:pt x="0" y="749"/>
                    <a:pt x="0" y="749"/>
                  </a:cubicBezTo>
                  <a:cubicBezTo>
                    <a:pt x="0" y="749"/>
                    <a:pt x="88" y="749"/>
                    <a:pt x="152" y="749"/>
                  </a:cubicBezTo>
                  <a:cubicBezTo>
                    <a:pt x="215" y="749"/>
                    <a:pt x="384" y="686"/>
                    <a:pt x="384" y="376"/>
                  </a:cubicBezTo>
                  <a:cubicBezTo>
                    <a:pt x="384" y="67"/>
                    <a:pt x="218" y="0"/>
                    <a:pt x="16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grpSp>
      <p:sp>
        <p:nvSpPr>
          <p:cNvPr id="2" name="Title 1"/>
          <p:cNvSpPr>
            <a:spLocks noGrp="1"/>
          </p:cNvSpPr>
          <p:nvPr>
            <p:ph type="title"/>
          </p:nvPr>
        </p:nvSpPr>
        <p:spPr/>
        <p:txBody>
          <a:bodyPr/>
          <a:lstStyle>
            <a:lvl1pPr>
              <a:defRPr b="0" i="0">
                <a:solidFill>
                  <a:schemeClr val="bg1"/>
                </a:solidFill>
                <a:latin typeface="Avenir Black"/>
                <a:ea typeface="Avenir Black"/>
                <a:cs typeface="Avenir Black"/>
              </a:defRPr>
            </a:lvl1pPr>
          </a:lstStyle>
          <a:p>
            <a:r>
              <a:rPr lang="en-CA" dirty="0"/>
              <a:t>Click to edit Master title style</a:t>
            </a:r>
            <a:endParaRPr lang="en-US" dirty="0"/>
          </a:p>
        </p:txBody>
      </p:sp>
      <p:sp>
        <p:nvSpPr>
          <p:cNvPr id="14" name="TextBox 13"/>
          <p:cNvSpPr txBox="1"/>
          <p:nvPr userDrawn="1"/>
        </p:nvSpPr>
        <p:spPr>
          <a:xfrm>
            <a:off x="291830" y="1108953"/>
            <a:ext cx="8592766" cy="307777"/>
          </a:xfrm>
          <a:prstGeom prst="rect">
            <a:avLst/>
          </a:prstGeom>
          <a:noFill/>
        </p:spPr>
        <p:txBody>
          <a:bodyPr wrap="square" rtlCol="0">
            <a:noAutofit/>
          </a:bodyPr>
          <a:lstStyle/>
          <a:p>
            <a:pPr marL="293687" indent="-285750">
              <a:spcBef>
                <a:spcPts val="984"/>
              </a:spcBef>
              <a:buClr>
                <a:schemeClr val="accent1"/>
              </a:buClr>
              <a:buFont typeface="Arial" panose="020B0604020202020204" pitchFamily="34" charset="0"/>
              <a:buChar char="•"/>
              <a:tabLst/>
            </a:pPr>
            <a:endParaRPr lang="en-US" sz="1400" dirty="0">
              <a:solidFill>
                <a:schemeClr val="tx1">
                  <a:lumMod val="75000"/>
                  <a:lumOff val="25000"/>
                </a:schemeClr>
              </a:solidFill>
              <a:latin typeface="Avenir Black"/>
            </a:endParaRPr>
          </a:p>
        </p:txBody>
      </p:sp>
    </p:spTree>
    <p:extLst>
      <p:ext uri="{BB962C8B-B14F-4D97-AF65-F5344CB8AC3E}">
        <p14:creationId xmlns:p14="http://schemas.microsoft.com/office/powerpoint/2010/main" val="4256813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
                                        <p:tgtEl>
                                          <p:spTgt spid="4"/>
                                        </p:tgtEl>
                                      </p:cBhvr>
                                    </p:animEffect>
                                  </p:childTnLst>
                                </p:cTn>
                              </p:par>
                              <p:par>
                                <p:cTn id="8" presetID="22" presetClass="entr" presetSubtype="8" fill="hold" grpId="0" nodeType="withEffect">
                                  <p:stCondLst>
                                    <p:cond delay="15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Avenir Book" charset="0"/>
                <a:ea typeface="Avenir Book" charset="0"/>
                <a:cs typeface="Avenir Book" charset="0"/>
              </a:defRPr>
            </a:lvl1pPr>
          </a:lstStyle>
          <a:p>
            <a:r>
              <a:rPr lang="en-CA"/>
              <a:t>Click to edit Master title style</a:t>
            </a:r>
            <a:endParaRPr lang="en-US"/>
          </a:p>
        </p:txBody>
      </p:sp>
      <p:sp>
        <p:nvSpPr>
          <p:cNvPr id="4" name="Text Placeholder 3"/>
          <p:cNvSpPr>
            <a:spLocks noGrp="1"/>
          </p:cNvSpPr>
          <p:nvPr>
            <p:ph type="body" sz="quarter" idx="10"/>
          </p:nvPr>
        </p:nvSpPr>
        <p:spPr>
          <a:xfrm>
            <a:off x="683830" y="806731"/>
            <a:ext cx="7827124" cy="3536950"/>
          </a:xfrm>
        </p:spPr>
        <p:txBody>
          <a:bodyPr/>
          <a:lstStyle>
            <a:lvl1pPr>
              <a:defRPr b="1" i="0">
                <a:solidFill>
                  <a:schemeClr val="accent1"/>
                </a:solidFill>
                <a:latin typeface="Avenir Black" charset="0"/>
                <a:ea typeface="Avenir Black" charset="0"/>
                <a:cs typeface="Avenir Blac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5"/>
          <p:cNvSpPr>
            <a:spLocks noGrp="1"/>
          </p:cNvSpPr>
          <p:nvPr>
            <p:ph type="body" sz="quarter" idx="11" hasCustomPrompt="1"/>
          </p:nvPr>
        </p:nvSpPr>
        <p:spPr>
          <a:xfrm>
            <a:off x="683831" y="4532313"/>
            <a:ext cx="7827123" cy="376237"/>
          </a:xfrm>
          <a:solidFill>
            <a:schemeClr val="bg1"/>
          </a:solidFill>
          <a:effectLst>
            <a:outerShdw dist="12700" dir="16200000" rotWithShape="0">
              <a:schemeClr val="bg2"/>
            </a:outerShdw>
          </a:effectLst>
        </p:spPr>
        <p:txBody>
          <a:bodyPr vert="horz" lIns="91440" tIns="45720" rIns="91440" bIns="45720" rtlCol="0">
            <a:normAutofit/>
          </a:bodyPr>
          <a:lstStyle>
            <a:lvl1pPr marL="342900" indent="-342900">
              <a:buNone/>
              <a:defRPr lang="en-US" sz="1100" b="0" i="0" dirty="0">
                <a:solidFill>
                  <a:schemeClr val="bg2">
                    <a:lumMod val="50000"/>
                  </a:schemeClr>
                </a:solidFill>
                <a:latin typeface="Avenir Book" charset="0"/>
                <a:ea typeface="Avenir Book" charset="0"/>
                <a:cs typeface="Avenir Book" charset="0"/>
              </a:defRPr>
            </a:lvl1pPr>
          </a:lstStyle>
          <a:p>
            <a:pPr marL="0" lvl="0" indent="0"/>
            <a:r>
              <a:rPr lang="en-CA" dirty="0"/>
              <a:t>Click to add notes or source of content</a:t>
            </a:r>
            <a:endParaRPr lang="en-US" dirty="0"/>
          </a:p>
        </p:txBody>
      </p:sp>
    </p:spTree>
    <p:extLst>
      <p:ext uri="{BB962C8B-B14F-4D97-AF65-F5344CB8AC3E}">
        <p14:creationId xmlns:p14="http://schemas.microsoft.com/office/powerpoint/2010/main" val="334973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charRg st="4294967295" end="4294967295"/>
                                            </p:txEl>
                                          </p:spTgt>
                                        </p:tgtEl>
                                        <p:attrNameLst>
                                          <p:attrName>style.visibility</p:attrName>
                                        </p:attrNameLst>
                                      </p:cBhvr>
                                      <p:to>
                                        <p:strVal val="visible"/>
                                      </p:to>
                                    </p:set>
                                    <p:animEffect transition="in" filter="fade">
                                      <p:cBhvr>
                                        <p:cTn id="10" dur="500"/>
                                        <p:tgtEl>
                                          <p:spTgt spid="6">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tmplLst>
          <p:tmpl>
            <p:tnLst>
              <p:par>
                <p:cTn presetID="10"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 grpId="0">
        <p:tmplLst>
          <p:tmpl lvl="1">
            <p:tnLst>
              <p:par>
                <p:cTn presetID="10" presetClass="entr" presetSubtype="0" fill="hold" nodeType="with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3830" y="188357"/>
            <a:ext cx="6902590" cy="307777"/>
          </a:xfrm>
          <a:prstGeom prst="rect">
            <a:avLst/>
          </a:prstGeom>
        </p:spPr>
        <p:txBody>
          <a:bodyPr vert="horz" lIns="91440" tIns="45720" rIns="91440" bIns="45720"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683830" y="1200151"/>
            <a:ext cx="8002970" cy="3394472"/>
          </a:xfrm>
          <a:prstGeom prst="rect">
            <a:avLst/>
          </a:prstGeom>
        </p:spPr>
        <p:txBody>
          <a:bodyPr vert="horz" lIns="91440" tIns="45720" rIns="91440" bIns="4572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Rectangle 4"/>
          <p:cNvSpPr/>
          <p:nvPr/>
        </p:nvSpPr>
        <p:spPr>
          <a:xfrm>
            <a:off x="0" y="262221"/>
            <a:ext cx="683830" cy="168311"/>
          </a:xfrm>
          <a:prstGeom prst="rect">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 name="Group 5"/>
          <p:cNvGrpSpPr>
            <a:grpSpLocks noChangeAspect="1"/>
          </p:cNvGrpSpPr>
          <p:nvPr userDrawn="1"/>
        </p:nvGrpSpPr>
        <p:grpSpPr bwMode="auto">
          <a:xfrm>
            <a:off x="7713064" y="253959"/>
            <a:ext cx="1104783" cy="174232"/>
            <a:chOff x="0" y="1544"/>
            <a:chExt cx="7812" cy="1232"/>
          </a:xfrm>
          <a:solidFill>
            <a:schemeClr val="accent2">
              <a:lumMod val="75000"/>
            </a:schemeClr>
          </a:solidFill>
        </p:grpSpPr>
        <p:sp>
          <p:nvSpPr>
            <p:cNvPr id="7" name="Freeform 6"/>
            <p:cNvSpPr>
              <a:spLocks noEditPoints="1"/>
            </p:cNvSpPr>
            <p:nvPr/>
          </p:nvSpPr>
          <p:spPr bwMode="auto">
            <a:xfrm>
              <a:off x="5996" y="1544"/>
              <a:ext cx="1816" cy="1232"/>
            </a:xfrm>
            <a:custGeom>
              <a:avLst/>
              <a:gdLst>
                <a:gd name="T0" fmla="*/ 4362 w 4973"/>
                <a:gd name="T1" fmla="*/ 1512 h 3373"/>
                <a:gd name="T2" fmla="*/ 4362 w 4973"/>
                <a:gd name="T3" fmla="*/ 1503 h 3373"/>
                <a:gd name="T4" fmla="*/ 3456 w 4973"/>
                <a:gd name="T5" fmla="*/ 597 h 3373"/>
                <a:gd name="T6" fmla="*/ 3109 w 4973"/>
                <a:gd name="T7" fmla="*/ 665 h 3373"/>
                <a:gd name="T8" fmla="*/ 1946 w 4973"/>
                <a:gd name="T9" fmla="*/ 0 h 3373"/>
                <a:gd name="T10" fmla="*/ 595 w 4973"/>
                <a:gd name="T11" fmla="*/ 1350 h 3373"/>
                <a:gd name="T12" fmla="*/ 606 w 4973"/>
                <a:gd name="T13" fmla="*/ 1515 h 3373"/>
                <a:gd name="T14" fmla="*/ 0 w 4973"/>
                <a:gd name="T15" fmla="*/ 2409 h 3373"/>
                <a:gd name="T16" fmla="*/ 964 w 4973"/>
                <a:gd name="T17" fmla="*/ 3373 h 3373"/>
                <a:gd name="T18" fmla="*/ 4009 w 4973"/>
                <a:gd name="T19" fmla="*/ 3373 h 3373"/>
                <a:gd name="T20" fmla="*/ 4973 w 4973"/>
                <a:gd name="T21" fmla="*/ 2409 h 3373"/>
                <a:gd name="T22" fmla="*/ 4362 w 4973"/>
                <a:gd name="T23" fmla="*/ 1512 h 3373"/>
                <a:gd name="T24" fmla="*/ 1880 w 4973"/>
                <a:gd name="T25" fmla="*/ 2885 h 3373"/>
                <a:gd name="T26" fmla="*/ 1311 w 4973"/>
                <a:gd name="T27" fmla="*/ 2885 h 3373"/>
                <a:gd name="T28" fmla="*/ 1311 w 4973"/>
                <a:gd name="T29" fmla="*/ 1022 h 3373"/>
                <a:gd name="T30" fmla="*/ 1880 w 4973"/>
                <a:gd name="T31" fmla="*/ 1022 h 3373"/>
                <a:gd name="T32" fmla="*/ 1880 w 4973"/>
                <a:gd name="T33" fmla="*/ 2885 h 3373"/>
                <a:gd name="T34" fmla="*/ 2737 w 4973"/>
                <a:gd name="T35" fmla="*/ 2139 h 3373"/>
                <a:gd name="T36" fmla="*/ 2737 w 4973"/>
                <a:gd name="T37" fmla="*/ 2885 h 3373"/>
                <a:gd name="T38" fmla="*/ 2167 w 4973"/>
                <a:gd name="T39" fmla="*/ 2885 h 3373"/>
                <a:gd name="T40" fmla="*/ 2167 w 4973"/>
                <a:gd name="T41" fmla="*/ 1022 h 3373"/>
                <a:gd name="T42" fmla="*/ 2737 w 4973"/>
                <a:gd name="T43" fmla="*/ 1022 h 3373"/>
                <a:gd name="T44" fmla="*/ 3674 w 4973"/>
                <a:gd name="T45" fmla="*/ 1555 h 3373"/>
                <a:gd name="T46" fmla="*/ 2737 w 4973"/>
                <a:gd name="T47" fmla="*/ 2139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3" h="3373">
                  <a:moveTo>
                    <a:pt x="4362" y="1512"/>
                  </a:moveTo>
                  <a:cubicBezTo>
                    <a:pt x="4362" y="1509"/>
                    <a:pt x="4362" y="1506"/>
                    <a:pt x="4362" y="1503"/>
                  </a:cubicBezTo>
                  <a:cubicBezTo>
                    <a:pt x="4362" y="1002"/>
                    <a:pt x="3956" y="597"/>
                    <a:pt x="3456" y="597"/>
                  </a:cubicBezTo>
                  <a:cubicBezTo>
                    <a:pt x="3333" y="597"/>
                    <a:pt x="3216" y="621"/>
                    <a:pt x="3109" y="665"/>
                  </a:cubicBezTo>
                  <a:cubicBezTo>
                    <a:pt x="2874" y="267"/>
                    <a:pt x="2441" y="0"/>
                    <a:pt x="1946" y="0"/>
                  </a:cubicBezTo>
                  <a:cubicBezTo>
                    <a:pt x="1200" y="0"/>
                    <a:pt x="595" y="605"/>
                    <a:pt x="595" y="1350"/>
                  </a:cubicBezTo>
                  <a:cubicBezTo>
                    <a:pt x="595" y="1406"/>
                    <a:pt x="599" y="1461"/>
                    <a:pt x="606" y="1515"/>
                  </a:cubicBezTo>
                  <a:cubicBezTo>
                    <a:pt x="251" y="1657"/>
                    <a:pt x="0" y="2004"/>
                    <a:pt x="0" y="2409"/>
                  </a:cubicBezTo>
                  <a:cubicBezTo>
                    <a:pt x="0" y="2941"/>
                    <a:pt x="432" y="3373"/>
                    <a:pt x="964" y="3373"/>
                  </a:cubicBezTo>
                  <a:cubicBezTo>
                    <a:pt x="4009" y="3373"/>
                    <a:pt x="4009" y="3373"/>
                    <a:pt x="4009" y="3373"/>
                  </a:cubicBezTo>
                  <a:cubicBezTo>
                    <a:pt x="4541" y="3373"/>
                    <a:pt x="4973" y="2941"/>
                    <a:pt x="4973" y="2409"/>
                  </a:cubicBezTo>
                  <a:cubicBezTo>
                    <a:pt x="4973" y="2002"/>
                    <a:pt x="4720" y="1653"/>
                    <a:pt x="4362" y="1512"/>
                  </a:cubicBezTo>
                  <a:close/>
                  <a:moveTo>
                    <a:pt x="1880" y="2885"/>
                  </a:moveTo>
                  <a:cubicBezTo>
                    <a:pt x="1311" y="2885"/>
                    <a:pt x="1311" y="2885"/>
                    <a:pt x="1311" y="2885"/>
                  </a:cubicBezTo>
                  <a:cubicBezTo>
                    <a:pt x="1311" y="1022"/>
                    <a:pt x="1311" y="1022"/>
                    <a:pt x="1311" y="1022"/>
                  </a:cubicBezTo>
                  <a:cubicBezTo>
                    <a:pt x="1880" y="1022"/>
                    <a:pt x="1880" y="1022"/>
                    <a:pt x="1880" y="1022"/>
                  </a:cubicBezTo>
                  <a:lnTo>
                    <a:pt x="1880" y="2885"/>
                  </a:lnTo>
                  <a:close/>
                  <a:moveTo>
                    <a:pt x="2737" y="2139"/>
                  </a:moveTo>
                  <a:cubicBezTo>
                    <a:pt x="2737" y="2885"/>
                    <a:pt x="2737" y="2885"/>
                    <a:pt x="2737" y="2885"/>
                  </a:cubicBezTo>
                  <a:cubicBezTo>
                    <a:pt x="2167" y="2885"/>
                    <a:pt x="2167" y="2885"/>
                    <a:pt x="2167" y="2885"/>
                  </a:cubicBezTo>
                  <a:cubicBezTo>
                    <a:pt x="2167" y="1022"/>
                    <a:pt x="2167" y="1022"/>
                    <a:pt x="2167" y="1022"/>
                  </a:cubicBezTo>
                  <a:cubicBezTo>
                    <a:pt x="2737" y="1022"/>
                    <a:pt x="2737" y="1022"/>
                    <a:pt x="2737" y="1022"/>
                  </a:cubicBezTo>
                  <a:cubicBezTo>
                    <a:pt x="3218" y="1022"/>
                    <a:pt x="3674" y="1028"/>
                    <a:pt x="3674" y="1555"/>
                  </a:cubicBezTo>
                  <a:cubicBezTo>
                    <a:pt x="3674" y="2083"/>
                    <a:pt x="3259" y="2139"/>
                    <a:pt x="2737" y="2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8" name="Freeform 7"/>
            <p:cNvSpPr>
              <a:spLocks/>
            </p:cNvSpPr>
            <p:nvPr/>
          </p:nvSpPr>
          <p:spPr bwMode="auto">
            <a:xfrm>
              <a:off x="0"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7 w 1947"/>
                <a:gd name="T37" fmla="*/ 289 h 2804"/>
                <a:gd name="T38" fmla="*/ 1844 w 1947"/>
                <a:gd name="T39" fmla="*/ 58 h 2804"/>
                <a:gd name="T40" fmla="*/ 1776 w 1947"/>
                <a:gd name="T41" fmla="*/ 18 h 2804"/>
                <a:gd name="T42" fmla="*/ 1597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2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2" y="2638"/>
                    <a:pt x="1126" y="2638"/>
                  </a:cubicBezTo>
                  <a:cubicBezTo>
                    <a:pt x="739" y="2638"/>
                    <a:pt x="735" y="2494"/>
                    <a:pt x="735" y="2188"/>
                  </a:cubicBezTo>
                  <a:cubicBezTo>
                    <a:pt x="735" y="1882"/>
                    <a:pt x="735" y="1400"/>
                    <a:pt x="735" y="1400"/>
                  </a:cubicBezTo>
                  <a:cubicBezTo>
                    <a:pt x="1395" y="1400"/>
                    <a:pt x="1608" y="1414"/>
                    <a:pt x="1634" y="1551"/>
                  </a:cubicBezTo>
                  <a:cubicBezTo>
                    <a:pt x="1640" y="1583"/>
                    <a:pt x="1646" y="1607"/>
                    <a:pt x="1652" y="1626"/>
                  </a:cubicBezTo>
                  <a:cubicBezTo>
                    <a:pt x="1661" y="1658"/>
                    <a:pt x="1706" y="1659"/>
                    <a:pt x="1717" y="1628"/>
                  </a:cubicBezTo>
                  <a:cubicBezTo>
                    <a:pt x="1740" y="1554"/>
                    <a:pt x="1741" y="1459"/>
                    <a:pt x="1752" y="1356"/>
                  </a:cubicBezTo>
                  <a:cubicBezTo>
                    <a:pt x="1759" y="1294"/>
                    <a:pt x="1761" y="1243"/>
                    <a:pt x="1761" y="1206"/>
                  </a:cubicBezTo>
                  <a:cubicBezTo>
                    <a:pt x="1761" y="1181"/>
                    <a:pt x="1732" y="1166"/>
                    <a:pt x="1711" y="1181"/>
                  </a:cubicBezTo>
                  <a:cubicBezTo>
                    <a:pt x="1639" y="1237"/>
                    <a:pt x="1589"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0" y="425"/>
                    <a:pt x="1721" y="445"/>
                  </a:cubicBezTo>
                  <a:cubicBezTo>
                    <a:pt x="1737" y="476"/>
                    <a:pt x="1781" y="472"/>
                    <a:pt x="1791" y="439"/>
                  </a:cubicBezTo>
                  <a:cubicBezTo>
                    <a:pt x="1803" y="401"/>
                    <a:pt x="1807" y="351"/>
                    <a:pt x="1807" y="289"/>
                  </a:cubicBezTo>
                  <a:cubicBezTo>
                    <a:pt x="1807" y="186"/>
                    <a:pt x="1829" y="122"/>
                    <a:pt x="1844" y="58"/>
                  </a:cubicBezTo>
                  <a:cubicBezTo>
                    <a:pt x="1853" y="23"/>
                    <a:pt x="1826" y="0"/>
                    <a:pt x="1776" y="18"/>
                  </a:cubicBezTo>
                  <a:cubicBezTo>
                    <a:pt x="1726" y="37"/>
                    <a:pt x="1654" y="40"/>
                    <a:pt x="1597"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2" y="2738"/>
                    <a:pt x="42" y="2762"/>
                  </a:cubicBezTo>
                  <a:cubicBezTo>
                    <a:pt x="42"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6" y="2283"/>
                    <a:pt x="1905" y="22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9" name="Freeform 8"/>
            <p:cNvSpPr>
              <a:spLocks/>
            </p:cNvSpPr>
            <p:nvPr/>
          </p:nvSpPr>
          <p:spPr bwMode="auto">
            <a:xfrm>
              <a:off x="5026"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8 w 1947"/>
                <a:gd name="T37" fmla="*/ 289 h 2804"/>
                <a:gd name="T38" fmla="*/ 1844 w 1947"/>
                <a:gd name="T39" fmla="*/ 58 h 2804"/>
                <a:gd name="T40" fmla="*/ 1776 w 1947"/>
                <a:gd name="T41" fmla="*/ 18 h 2804"/>
                <a:gd name="T42" fmla="*/ 1598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3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3" y="2638"/>
                    <a:pt x="1126" y="2638"/>
                  </a:cubicBezTo>
                  <a:cubicBezTo>
                    <a:pt x="739" y="2638"/>
                    <a:pt x="735" y="2494"/>
                    <a:pt x="735" y="2188"/>
                  </a:cubicBezTo>
                  <a:cubicBezTo>
                    <a:pt x="735" y="1882"/>
                    <a:pt x="735" y="1400"/>
                    <a:pt x="735" y="1400"/>
                  </a:cubicBezTo>
                  <a:cubicBezTo>
                    <a:pt x="1395" y="1400"/>
                    <a:pt x="1609" y="1414"/>
                    <a:pt x="1634" y="1551"/>
                  </a:cubicBezTo>
                  <a:cubicBezTo>
                    <a:pt x="1640" y="1583"/>
                    <a:pt x="1646" y="1607"/>
                    <a:pt x="1652" y="1626"/>
                  </a:cubicBezTo>
                  <a:cubicBezTo>
                    <a:pt x="1662" y="1658"/>
                    <a:pt x="1707" y="1659"/>
                    <a:pt x="1717" y="1628"/>
                  </a:cubicBezTo>
                  <a:cubicBezTo>
                    <a:pt x="1741" y="1554"/>
                    <a:pt x="1741" y="1459"/>
                    <a:pt x="1752" y="1356"/>
                  </a:cubicBezTo>
                  <a:cubicBezTo>
                    <a:pt x="1759" y="1294"/>
                    <a:pt x="1761" y="1243"/>
                    <a:pt x="1761" y="1206"/>
                  </a:cubicBezTo>
                  <a:cubicBezTo>
                    <a:pt x="1762" y="1181"/>
                    <a:pt x="1732" y="1166"/>
                    <a:pt x="1711" y="1181"/>
                  </a:cubicBezTo>
                  <a:cubicBezTo>
                    <a:pt x="1639" y="1237"/>
                    <a:pt x="1590"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1" y="425"/>
                    <a:pt x="1721" y="445"/>
                  </a:cubicBezTo>
                  <a:cubicBezTo>
                    <a:pt x="1737" y="476"/>
                    <a:pt x="1781" y="472"/>
                    <a:pt x="1791" y="439"/>
                  </a:cubicBezTo>
                  <a:cubicBezTo>
                    <a:pt x="1804" y="401"/>
                    <a:pt x="1808" y="351"/>
                    <a:pt x="1808" y="289"/>
                  </a:cubicBezTo>
                  <a:cubicBezTo>
                    <a:pt x="1808" y="186"/>
                    <a:pt x="1829" y="122"/>
                    <a:pt x="1844" y="58"/>
                  </a:cubicBezTo>
                  <a:cubicBezTo>
                    <a:pt x="1853" y="23"/>
                    <a:pt x="1826" y="0"/>
                    <a:pt x="1776" y="18"/>
                  </a:cubicBezTo>
                  <a:cubicBezTo>
                    <a:pt x="1726" y="37"/>
                    <a:pt x="1654" y="40"/>
                    <a:pt x="1598"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3" y="2738"/>
                    <a:pt x="43" y="2762"/>
                  </a:cubicBezTo>
                  <a:cubicBezTo>
                    <a:pt x="43"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7" y="2283"/>
                    <a:pt x="1905" y="22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0" name="Freeform 9"/>
            <p:cNvSpPr>
              <a:spLocks/>
            </p:cNvSpPr>
            <p:nvPr/>
          </p:nvSpPr>
          <p:spPr bwMode="auto">
            <a:xfrm>
              <a:off x="726" y="1728"/>
              <a:ext cx="1251" cy="1041"/>
            </a:xfrm>
            <a:custGeom>
              <a:avLst/>
              <a:gdLst>
                <a:gd name="T0" fmla="*/ 3399 w 3427"/>
                <a:gd name="T1" fmla="*/ 56 h 2849"/>
                <a:gd name="T2" fmla="*/ 3427 w 3427"/>
                <a:gd name="T3" fmla="*/ 28 h 2849"/>
                <a:gd name="T4" fmla="*/ 3399 w 3427"/>
                <a:gd name="T5" fmla="*/ 0 h 2849"/>
                <a:gd name="T6" fmla="*/ 2526 w 3427"/>
                <a:gd name="T7" fmla="*/ 0 h 2849"/>
                <a:gd name="T8" fmla="*/ 2498 w 3427"/>
                <a:gd name="T9" fmla="*/ 28 h 2849"/>
                <a:gd name="T10" fmla="*/ 2526 w 3427"/>
                <a:gd name="T11" fmla="*/ 56 h 2849"/>
                <a:gd name="T12" fmla="*/ 2649 w 3427"/>
                <a:gd name="T13" fmla="*/ 56 h 2849"/>
                <a:gd name="T14" fmla="*/ 2752 w 3427"/>
                <a:gd name="T15" fmla="*/ 225 h 2849"/>
                <a:gd name="T16" fmla="*/ 1816 w 3427"/>
                <a:gd name="T17" fmla="*/ 2255 h 2849"/>
                <a:gd name="T18" fmla="*/ 936 w 3427"/>
                <a:gd name="T19" fmla="*/ 280 h 2849"/>
                <a:gd name="T20" fmla="*/ 969 w 3427"/>
                <a:gd name="T21" fmla="*/ 56 h 2849"/>
                <a:gd name="T22" fmla="*/ 1107 w 3427"/>
                <a:gd name="T23" fmla="*/ 56 h 2849"/>
                <a:gd name="T24" fmla="*/ 1135 w 3427"/>
                <a:gd name="T25" fmla="*/ 28 h 2849"/>
                <a:gd name="T26" fmla="*/ 1107 w 3427"/>
                <a:gd name="T27" fmla="*/ 0 h 2849"/>
                <a:gd name="T28" fmla="*/ 28 w 3427"/>
                <a:gd name="T29" fmla="*/ 0 h 2849"/>
                <a:gd name="T30" fmla="*/ 0 w 3427"/>
                <a:gd name="T31" fmla="*/ 28 h 2849"/>
                <a:gd name="T32" fmla="*/ 0 w 3427"/>
                <a:gd name="T33" fmla="*/ 39 h 2849"/>
                <a:gd name="T34" fmla="*/ 28 w 3427"/>
                <a:gd name="T35" fmla="*/ 67 h 2849"/>
                <a:gd name="T36" fmla="*/ 180 w 3427"/>
                <a:gd name="T37" fmla="*/ 67 h 2849"/>
                <a:gd name="T38" fmla="*/ 449 w 3427"/>
                <a:gd name="T39" fmla="*/ 236 h 2849"/>
                <a:gd name="T40" fmla="*/ 1618 w 3427"/>
                <a:gd name="T41" fmla="*/ 2675 h 2849"/>
                <a:gd name="T42" fmla="*/ 1802 w 3427"/>
                <a:gd name="T43" fmla="*/ 2720 h 2849"/>
                <a:gd name="T44" fmla="*/ 2940 w 3427"/>
                <a:gd name="T45" fmla="*/ 395 h 2849"/>
                <a:gd name="T46" fmla="*/ 3279 w 3427"/>
                <a:gd name="T47" fmla="*/ 56 h 2849"/>
                <a:gd name="T48" fmla="*/ 3399 w 3427"/>
                <a:gd name="T49" fmla="*/ 56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399" y="56"/>
                  </a:moveTo>
                  <a:cubicBezTo>
                    <a:pt x="3414" y="56"/>
                    <a:pt x="3427" y="43"/>
                    <a:pt x="3427" y="28"/>
                  </a:cubicBezTo>
                  <a:cubicBezTo>
                    <a:pt x="3427" y="13"/>
                    <a:pt x="3414" y="0"/>
                    <a:pt x="3399" y="0"/>
                  </a:cubicBezTo>
                  <a:cubicBezTo>
                    <a:pt x="2526" y="0"/>
                    <a:pt x="2526" y="0"/>
                    <a:pt x="2526" y="0"/>
                  </a:cubicBezTo>
                  <a:cubicBezTo>
                    <a:pt x="2511" y="0"/>
                    <a:pt x="2498" y="13"/>
                    <a:pt x="2498" y="28"/>
                  </a:cubicBezTo>
                  <a:cubicBezTo>
                    <a:pt x="2498" y="43"/>
                    <a:pt x="2511" y="56"/>
                    <a:pt x="2526" y="56"/>
                  </a:cubicBezTo>
                  <a:cubicBezTo>
                    <a:pt x="2649" y="56"/>
                    <a:pt x="2649" y="56"/>
                    <a:pt x="2649" y="56"/>
                  </a:cubicBezTo>
                  <a:cubicBezTo>
                    <a:pt x="2749" y="56"/>
                    <a:pt x="2800" y="118"/>
                    <a:pt x="2752" y="225"/>
                  </a:cubicBezTo>
                  <a:cubicBezTo>
                    <a:pt x="2705" y="332"/>
                    <a:pt x="1816" y="2255"/>
                    <a:pt x="1816" y="2255"/>
                  </a:cubicBezTo>
                  <a:cubicBezTo>
                    <a:pt x="1816" y="2255"/>
                    <a:pt x="984" y="384"/>
                    <a:pt x="936" y="280"/>
                  </a:cubicBezTo>
                  <a:cubicBezTo>
                    <a:pt x="888" y="177"/>
                    <a:pt x="803" y="56"/>
                    <a:pt x="969" y="56"/>
                  </a:cubicBezTo>
                  <a:cubicBezTo>
                    <a:pt x="1107" y="56"/>
                    <a:pt x="1107" y="56"/>
                    <a:pt x="1107" y="56"/>
                  </a:cubicBezTo>
                  <a:cubicBezTo>
                    <a:pt x="1122" y="56"/>
                    <a:pt x="1135" y="43"/>
                    <a:pt x="1135" y="28"/>
                  </a:cubicBezTo>
                  <a:cubicBezTo>
                    <a:pt x="1135" y="13"/>
                    <a:pt x="1122" y="0"/>
                    <a:pt x="1107" y="0"/>
                  </a:cubicBezTo>
                  <a:cubicBezTo>
                    <a:pt x="28" y="0"/>
                    <a:pt x="28" y="0"/>
                    <a:pt x="28" y="0"/>
                  </a:cubicBezTo>
                  <a:cubicBezTo>
                    <a:pt x="12" y="0"/>
                    <a:pt x="0" y="13"/>
                    <a:pt x="0" y="28"/>
                  </a:cubicBezTo>
                  <a:cubicBezTo>
                    <a:pt x="0" y="39"/>
                    <a:pt x="0" y="39"/>
                    <a:pt x="0" y="39"/>
                  </a:cubicBezTo>
                  <a:cubicBezTo>
                    <a:pt x="0" y="54"/>
                    <a:pt x="12" y="67"/>
                    <a:pt x="28" y="67"/>
                  </a:cubicBezTo>
                  <a:cubicBezTo>
                    <a:pt x="180" y="67"/>
                    <a:pt x="180" y="67"/>
                    <a:pt x="180" y="67"/>
                  </a:cubicBezTo>
                  <a:cubicBezTo>
                    <a:pt x="254" y="67"/>
                    <a:pt x="372" y="78"/>
                    <a:pt x="449" y="236"/>
                  </a:cubicBezTo>
                  <a:cubicBezTo>
                    <a:pt x="527" y="395"/>
                    <a:pt x="1536" y="2524"/>
                    <a:pt x="1618" y="2675"/>
                  </a:cubicBezTo>
                  <a:cubicBezTo>
                    <a:pt x="1699" y="2827"/>
                    <a:pt x="1728" y="2849"/>
                    <a:pt x="1802" y="2720"/>
                  </a:cubicBezTo>
                  <a:cubicBezTo>
                    <a:pt x="1875" y="2591"/>
                    <a:pt x="2856" y="601"/>
                    <a:pt x="2940" y="395"/>
                  </a:cubicBezTo>
                  <a:cubicBezTo>
                    <a:pt x="3025" y="188"/>
                    <a:pt x="3154" y="56"/>
                    <a:pt x="3279" y="56"/>
                  </a:cubicBezTo>
                  <a:lnTo>
                    <a:pt x="339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1" name="Freeform 10"/>
            <p:cNvSpPr>
              <a:spLocks/>
            </p:cNvSpPr>
            <p:nvPr/>
          </p:nvSpPr>
          <p:spPr bwMode="auto">
            <a:xfrm>
              <a:off x="3746" y="1728"/>
              <a:ext cx="1251" cy="1041"/>
            </a:xfrm>
            <a:custGeom>
              <a:avLst/>
              <a:gdLst>
                <a:gd name="T0" fmla="*/ 3400 w 3427"/>
                <a:gd name="T1" fmla="*/ 0 h 2849"/>
                <a:gd name="T2" fmla="*/ 2526 w 3427"/>
                <a:gd name="T3" fmla="*/ 0 h 2849"/>
                <a:gd name="T4" fmla="*/ 2499 w 3427"/>
                <a:gd name="T5" fmla="*/ 28 h 2849"/>
                <a:gd name="T6" fmla="*/ 2526 w 3427"/>
                <a:gd name="T7" fmla="*/ 56 h 2849"/>
                <a:gd name="T8" fmla="*/ 2650 w 3427"/>
                <a:gd name="T9" fmla="*/ 56 h 2849"/>
                <a:gd name="T10" fmla="*/ 2753 w 3427"/>
                <a:gd name="T11" fmla="*/ 225 h 2849"/>
                <a:gd name="T12" fmla="*/ 1817 w 3427"/>
                <a:gd name="T13" fmla="*/ 2255 h 2849"/>
                <a:gd name="T14" fmla="*/ 936 w 3427"/>
                <a:gd name="T15" fmla="*/ 280 h 2849"/>
                <a:gd name="T16" fmla="*/ 969 w 3427"/>
                <a:gd name="T17" fmla="*/ 56 h 2849"/>
                <a:gd name="T18" fmla="*/ 1108 w 3427"/>
                <a:gd name="T19" fmla="*/ 56 h 2849"/>
                <a:gd name="T20" fmla="*/ 1135 w 3427"/>
                <a:gd name="T21" fmla="*/ 28 h 2849"/>
                <a:gd name="T22" fmla="*/ 1108 w 3427"/>
                <a:gd name="T23" fmla="*/ 0 h 2849"/>
                <a:gd name="T24" fmla="*/ 28 w 3427"/>
                <a:gd name="T25" fmla="*/ 0 h 2849"/>
                <a:gd name="T26" fmla="*/ 0 w 3427"/>
                <a:gd name="T27" fmla="*/ 28 h 2849"/>
                <a:gd name="T28" fmla="*/ 0 w 3427"/>
                <a:gd name="T29" fmla="*/ 39 h 2849"/>
                <a:gd name="T30" fmla="*/ 28 w 3427"/>
                <a:gd name="T31" fmla="*/ 67 h 2849"/>
                <a:gd name="T32" fmla="*/ 181 w 3427"/>
                <a:gd name="T33" fmla="*/ 67 h 2849"/>
                <a:gd name="T34" fmla="*/ 450 w 3427"/>
                <a:gd name="T35" fmla="*/ 236 h 2849"/>
                <a:gd name="T36" fmla="*/ 1618 w 3427"/>
                <a:gd name="T37" fmla="*/ 2675 h 2849"/>
                <a:gd name="T38" fmla="*/ 1802 w 3427"/>
                <a:gd name="T39" fmla="*/ 2720 h 2849"/>
                <a:gd name="T40" fmla="*/ 2941 w 3427"/>
                <a:gd name="T41" fmla="*/ 395 h 2849"/>
                <a:gd name="T42" fmla="*/ 3280 w 3427"/>
                <a:gd name="T43" fmla="*/ 56 h 2849"/>
                <a:gd name="T44" fmla="*/ 3400 w 3427"/>
                <a:gd name="T45" fmla="*/ 56 h 2849"/>
                <a:gd name="T46" fmla="*/ 3427 w 3427"/>
                <a:gd name="T47" fmla="*/ 28 h 2849"/>
                <a:gd name="T48" fmla="*/ 3400 w 3427"/>
                <a:gd name="T49" fmla="*/ 0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400" y="0"/>
                  </a:moveTo>
                  <a:cubicBezTo>
                    <a:pt x="2526" y="0"/>
                    <a:pt x="2526" y="0"/>
                    <a:pt x="2526" y="0"/>
                  </a:cubicBezTo>
                  <a:cubicBezTo>
                    <a:pt x="2511" y="0"/>
                    <a:pt x="2499" y="13"/>
                    <a:pt x="2499" y="28"/>
                  </a:cubicBezTo>
                  <a:cubicBezTo>
                    <a:pt x="2499" y="43"/>
                    <a:pt x="2511" y="56"/>
                    <a:pt x="2526" y="56"/>
                  </a:cubicBezTo>
                  <a:cubicBezTo>
                    <a:pt x="2650" y="56"/>
                    <a:pt x="2650" y="56"/>
                    <a:pt x="2650" y="56"/>
                  </a:cubicBezTo>
                  <a:cubicBezTo>
                    <a:pt x="2749" y="56"/>
                    <a:pt x="2801" y="118"/>
                    <a:pt x="2753" y="225"/>
                  </a:cubicBezTo>
                  <a:cubicBezTo>
                    <a:pt x="2705" y="332"/>
                    <a:pt x="1817" y="2255"/>
                    <a:pt x="1817" y="2255"/>
                  </a:cubicBezTo>
                  <a:cubicBezTo>
                    <a:pt x="1817" y="2255"/>
                    <a:pt x="984" y="384"/>
                    <a:pt x="936" y="280"/>
                  </a:cubicBezTo>
                  <a:cubicBezTo>
                    <a:pt x="888" y="177"/>
                    <a:pt x="804" y="56"/>
                    <a:pt x="969" y="56"/>
                  </a:cubicBezTo>
                  <a:cubicBezTo>
                    <a:pt x="1108" y="56"/>
                    <a:pt x="1108" y="56"/>
                    <a:pt x="1108" y="56"/>
                  </a:cubicBezTo>
                  <a:cubicBezTo>
                    <a:pt x="1123" y="56"/>
                    <a:pt x="1135" y="43"/>
                    <a:pt x="1135" y="28"/>
                  </a:cubicBezTo>
                  <a:cubicBezTo>
                    <a:pt x="1135" y="13"/>
                    <a:pt x="1123" y="0"/>
                    <a:pt x="1108" y="0"/>
                  </a:cubicBezTo>
                  <a:cubicBezTo>
                    <a:pt x="28" y="0"/>
                    <a:pt x="28" y="0"/>
                    <a:pt x="28" y="0"/>
                  </a:cubicBezTo>
                  <a:cubicBezTo>
                    <a:pt x="13" y="0"/>
                    <a:pt x="0" y="13"/>
                    <a:pt x="0" y="28"/>
                  </a:cubicBezTo>
                  <a:cubicBezTo>
                    <a:pt x="0" y="39"/>
                    <a:pt x="0" y="39"/>
                    <a:pt x="0" y="39"/>
                  </a:cubicBezTo>
                  <a:cubicBezTo>
                    <a:pt x="0" y="54"/>
                    <a:pt x="13" y="67"/>
                    <a:pt x="28" y="67"/>
                  </a:cubicBezTo>
                  <a:cubicBezTo>
                    <a:pt x="181" y="67"/>
                    <a:pt x="181" y="67"/>
                    <a:pt x="181" y="67"/>
                  </a:cubicBezTo>
                  <a:cubicBezTo>
                    <a:pt x="255" y="67"/>
                    <a:pt x="373" y="78"/>
                    <a:pt x="450" y="236"/>
                  </a:cubicBezTo>
                  <a:cubicBezTo>
                    <a:pt x="527" y="395"/>
                    <a:pt x="1537" y="2524"/>
                    <a:pt x="1618" y="2675"/>
                  </a:cubicBezTo>
                  <a:cubicBezTo>
                    <a:pt x="1699" y="2827"/>
                    <a:pt x="1729" y="2849"/>
                    <a:pt x="1802" y="2720"/>
                  </a:cubicBezTo>
                  <a:cubicBezTo>
                    <a:pt x="1876" y="2591"/>
                    <a:pt x="2856" y="601"/>
                    <a:pt x="2941" y="395"/>
                  </a:cubicBezTo>
                  <a:cubicBezTo>
                    <a:pt x="3026" y="188"/>
                    <a:pt x="3154" y="56"/>
                    <a:pt x="3280" y="56"/>
                  </a:cubicBezTo>
                  <a:cubicBezTo>
                    <a:pt x="3400" y="56"/>
                    <a:pt x="3400" y="56"/>
                    <a:pt x="3400" y="56"/>
                  </a:cubicBezTo>
                  <a:cubicBezTo>
                    <a:pt x="3415" y="56"/>
                    <a:pt x="3427" y="43"/>
                    <a:pt x="3427" y="28"/>
                  </a:cubicBezTo>
                  <a:cubicBezTo>
                    <a:pt x="3427" y="13"/>
                    <a:pt x="3415" y="0"/>
                    <a:pt x="34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2" name="Freeform 11"/>
            <p:cNvSpPr>
              <a:spLocks/>
            </p:cNvSpPr>
            <p:nvPr/>
          </p:nvSpPr>
          <p:spPr bwMode="auto">
            <a:xfrm>
              <a:off x="3126" y="1728"/>
              <a:ext cx="779" cy="1008"/>
            </a:xfrm>
            <a:custGeom>
              <a:avLst/>
              <a:gdLst>
                <a:gd name="T0" fmla="*/ 2104 w 2135"/>
                <a:gd name="T1" fmla="*/ 2220 h 2759"/>
                <a:gd name="T2" fmla="*/ 2079 w 2135"/>
                <a:gd name="T3" fmla="*/ 2220 h 2759"/>
                <a:gd name="T4" fmla="*/ 2049 w 2135"/>
                <a:gd name="T5" fmla="*/ 2246 h 2759"/>
                <a:gd name="T6" fmla="*/ 2046 w 2135"/>
                <a:gd name="T7" fmla="*/ 2286 h 2759"/>
                <a:gd name="T8" fmla="*/ 1172 w 2135"/>
                <a:gd name="T9" fmla="*/ 2583 h 2759"/>
                <a:gd name="T10" fmla="*/ 763 w 2135"/>
                <a:gd name="T11" fmla="*/ 2270 h 2759"/>
                <a:gd name="T12" fmla="*/ 763 w 2135"/>
                <a:gd name="T13" fmla="*/ 317 h 2759"/>
                <a:gd name="T14" fmla="*/ 936 w 2135"/>
                <a:gd name="T15" fmla="*/ 59 h 2759"/>
                <a:gd name="T16" fmla="*/ 1080 w 2135"/>
                <a:gd name="T17" fmla="*/ 59 h 2759"/>
                <a:gd name="T18" fmla="*/ 1110 w 2135"/>
                <a:gd name="T19" fmla="*/ 30 h 2759"/>
                <a:gd name="T20" fmla="*/ 1080 w 2135"/>
                <a:gd name="T21" fmla="*/ 0 h 2759"/>
                <a:gd name="T22" fmla="*/ 30 w 2135"/>
                <a:gd name="T23" fmla="*/ 0 h 2759"/>
                <a:gd name="T24" fmla="*/ 0 w 2135"/>
                <a:gd name="T25" fmla="*/ 30 h 2759"/>
                <a:gd name="T26" fmla="*/ 0 w 2135"/>
                <a:gd name="T27" fmla="*/ 33 h 2759"/>
                <a:gd name="T28" fmla="*/ 30 w 2135"/>
                <a:gd name="T29" fmla="*/ 62 h 2759"/>
                <a:gd name="T30" fmla="*/ 164 w 2135"/>
                <a:gd name="T31" fmla="*/ 62 h 2759"/>
                <a:gd name="T32" fmla="*/ 371 w 2135"/>
                <a:gd name="T33" fmla="*/ 297 h 2759"/>
                <a:gd name="T34" fmla="*/ 371 w 2135"/>
                <a:gd name="T35" fmla="*/ 2339 h 2759"/>
                <a:gd name="T36" fmla="*/ 191 w 2135"/>
                <a:gd name="T37" fmla="*/ 2671 h 2759"/>
                <a:gd name="T38" fmla="*/ 88 w 2135"/>
                <a:gd name="T39" fmla="*/ 2674 h 2759"/>
                <a:gd name="T40" fmla="*/ 61 w 2135"/>
                <a:gd name="T41" fmla="*/ 2703 h 2759"/>
                <a:gd name="T42" fmla="*/ 61 w 2135"/>
                <a:gd name="T43" fmla="*/ 2730 h 2759"/>
                <a:gd name="T44" fmla="*/ 91 w 2135"/>
                <a:gd name="T45" fmla="*/ 2759 h 2759"/>
                <a:gd name="T46" fmla="*/ 1795 w 2135"/>
                <a:gd name="T47" fmla="*/ 2759 h 2759"/>
                <a:gd name="T48" fmla="*/ 2057 w 2135"/>
                <a:gd name="T49" fmla="*/ 2644 h 2759"/>
                <a:gd name="T50" fmla="*/ 2123 w 2135"/>
                <a:gd name="T51" fmla="*/ 2386 h 2759"/>
                <a:gd name="T52" fmla="*/ 2133 w 2135"/>
                <a:gd name="T53" fmla="*/ 2248 h 2759"/>
                <a:gd name="T54" fmla="*/ 2104 w 2135"/>
                <a:gd name="T55" fmla="*/ 2220 h 2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35" h="2759">
                  <a:moveTo>
                    <a:pt x="2104" y="2220"/>
                  </a:moveTo>
                  <a:cubicBezTo>
                    <a:pt x="2079" y="2220"/>
                    <a:pt x="2079" y="2220"/>
                    <a:pt x="2079" y="2220"/>
                  </a:cubicBezTo>
                  <a:cubicBezTo>
                    <a:pt x="2063" y="2220"/>
                    <a:pt x="2051" y="2231"/>
                    <a:pt x="2049" y="2246"/>
                  </a:cubicBezTo>
                  <a:cubicBezTo>
                    <a:pt x="2046" y="2286"/>
                    <a:pt x="2046" y="2286"/>
                    <a:pt x="2046" y="2286"/>
                  </a:cubicBezTo>
                  <a:cubicBezTo>
                    <a:pt x="1979" y="2685"/>
                    <a:pt x="1581" y="2583"/>
                    <a:pt x="1172" y="2583"/>
                  </a:cubicBezTo>
                  <a:cubicBezTo>
                    <a:pt x="763" y="2583"/>
                    <a:pt x="763" y="2399"/>
                    <a:pt x="763" y="2270"/>
                  </a:cubicBezTo>
                  <a:cubicBezTo>
                    <a:pt x="763" y="2141"/>
                    <a:pt x="763" y="490"/>
                    <a:pt x="763" y="317"/>
                  </a:cubicBezTo>
                  <a:cubicBezTo>
                    <a:pt x="763" y="144"/>
                    <a:pt x="793" y="59"/>
                    <a:pt x="936" y="59"/>
                  </a:cubicBezTo>
                  <a:cubicBezTo>
                    <a:pt x="1080" y="59"/>
                    <a:pt x="1080" y="59"/>
                    <a:pt x="1080" y="59"/>
                  </a:cubicBezTo>
                  <a:cubicBezTo>
                    <a:pt x="1096" y="59"/>
                    <a:pt x="1110" y="46"/>
                    <a:pt x="1110" y="30"/>
                  </a:cubicBezTo>
                  <a:cubicBezTo>
                    <a:pt x="1110" y="14"/>
                    <a:pt x="1096" y="0"/>
                    <a:pt x="1080" y="0"/>
                  </a:cubicBezTo>
                  <a:cubicBezTo>
                    <a:pt x="30" y="0"/>
                    <a:pt x="30" y="0"/>
                    <a:pt x="30" y="0"/>
                  </a:cubicBezTo>
                  <a:cubicBezTo>
                    <a:pt x="14" y="0"/>
                    <a:pt x="0" y="14"/>
                    <a:pt x="0" y="30"/>
                  </a:cubicBezTo>
                  <a:cubicBezTo>
                    <a:pt x="0" y="33"/>
                    <a:pt x="0" y="33"/>
                    <a:pt x="0" y="33"/>
                  </a:cubicBezTo>
                  <a:cubicBezTo>
                    <a:pt x="0" y="49"/>
                    <a:pt x="14" y="62"/>
                    <a:pt x="30" y="62"/>
                  </a:cubicBezTo>
                  <a:cubicBezTo>
                    <a:pt x="164" y="62"/>
                    <a:pt x="164" y="62"/>
                    <a:pt x="164" y="62"/>
                  </a:cubicBezTo>
                  <a:cubicBezTo>
                    <a:pt x="302" y="62"/>
                    <a:pt x="371" y="145"/>
                    <a:pt x="371" y="297"/>
                  </a:cubicBezTo>
                  <a:cubicBezTo>
                    <a:pt x="371" y="449"/>
                    <a:pt x="371" y="2091"/>
                    <a:pt x="371" y="2339"/>
                  </a:cubicBezTo>
                  <a:cubicBezTo>
                    <a:pt x="371" y="2588"/>
                    <a:pt x="318" y="2671"/>
                    <a:pt x="191" y="2671"/>
                  </a:cubicBezTo>
                  <a:cubicBezTo>
                    <a:pt x="138" y="2671"/>
                    <a:pt x="106" y="2672"/>
                    <a:pt x="88" y="2674"/>
                  </a:cubicBezTo>
                  <a:cubicBezTo>
                    <a:pt x="73" y="2675"/>
                    <a:pt x="61" y="2688"/>
                    <a:pt x="61" y="2703"/>
                  </a:cubicBezTo>
                  <a:cubicBezTo>
                    <a:pt x="61" y="2730"/>
                    <a:pt x="61" y="2730"/>
                    <a:pt x="61" y="2730"/>
                  </a:cubicBezTo>
                  <a:cubicBezTo>
                    <a:pt x="61" y="2746"/>
                    <a:pt x="74" y="2759"/>
                    <a:pt x="91" y="2759"/>
                  </a:cubicBezTo>
                  <a:cubicBezTo>
                    <a:pt x="1795" y="2759"/>
                    <a:pt x="1795" y="2759"/>
                    <a:pt x="1795" y="2759"/>
                  </a:cubicBezTo>
                  <a:cubicBezTo>
                    <a:pt x="1999" y="2759"/>
                    <a:pt x="2034" y="2724"/>
                    <a:pt x="2057" y="2644"/>
                  </a:cubicBezTo>
                  <a:cubicBezTo>
                    <a:pt x="2081" y="2564"/>
                    <a:pt x="2104" y="2470"/>
                    <a:pt x="2123" y="2386"/>
                  </a:cubicBezTo>
                  <a:cubicBezTo>
                    <a:pt x="2135" y="2332"/>
                    <a:pt x="2135" y="2279"/>
                    <a:pt x="2133" y="2248"/>
                  </a:cubicBezTo>
                  <a:cubicBezTo>
                    <a:pt x="2133" y="2232"/>
                    <a:pt x="2120" y="2220"/>
                    <a:pt x="2104" y="2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3" name="Freeform 12"/>
            <p:cNvSpPr>
              <a:spLocks noEditPoints="1"/>
            </p:cNvSpPr>
            <p:nvPr/>
          </p:nvSpPr>
          <p:spPr bwMode="auto">
            <a:xfrm>
              <a:off x="1857" y="1707"/>
              <a:ext cx="1241" cy="1045"/>
            </a:xfrm>
            <a:custGeom>
              <a:avLst/>
              <a:gdLst>
                <a:gd name="T0" fmla="*/ 1700 w 3399"/>
                <a:gd name="T1" fmla="*/ 0 h 2861"/>
                <a:gd name="T2" fmla="*/ 0 w 3399"/>
                <a:gd name="T3" fmla="*/ 1431 h 2861"/>
                <a:gd name="T4" fmla="*/ 1700 w 3399"/>
                <a:gd name="T5" fmla="*/ 2861 h 2861"/>
                <a:gd name="T6" fmla="*/ 3399 w 3399"/>
                <a:gd name="T7" fmla="*/ 1431 h 2861"/>
                <a:gd name="T8" fmla="*/ 1700 w 3399"/>
                <a:gd name="T9" fmla="*/ 0 h 2861"/>
                <a:gd name="T10" fmla="*/ 1697 w 3399"/>
                <a:gd name="T11" fmla="*/ 2692 h 2861"/>
                <a:gd name="T12" fmla="*/ 437 w 3399"/>
                <a:gd name="T13" fmla="*/ 1412 h 2861"/>
                <a:gd name="T14" fmla="*/ 1697 w 3399"/>
                <a:gd name="T15" fmla="*/ 133 h 2861"/>
                <a:gd name="T16" fmla="*/ 2957 w 3399"/>
                <a:gd name="T17" fmla="*/ 1412 h 2861"/>
                <a:gd name="T18" fmla="*/ 1697 w 3399"/>
                <a:gd name="T19" fmla="*/ 2692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9" h="2861">
                  <a:moveTo>
                    <a:pt x="1700" y="0"/>
                  </a:moveTo>
                  <a:cubicBezTo>
                    <a:pt x="761" y="0"/>
                    <a:pt x="0" y="564"/>
                    <a:pt x="0" y="1431"/>
                  </a:cubicBezTo>
                  <a:cubicBezTo>
                    <a:pt x="0" y="2322"/>
                    <a:pt x="761" y="2861"/>
                    <a:pt x="1700" y="2861"/>
                  </a:cubicBezTo>
                  <a:cubicBezTo>
                    <a:pt x="2638" y="2861"/>
                    <a:pt x="3399" y="2300"/>
                    <a:pt x="3399" y="1431"/>
                  </a:cubicBezTo>
                  <a:cubicBezTo>
                    <a:pt x="3399" y="514"/>
                    <a:pt x="2638" y="0"/>
                    <a:pt x="1700" y="0"/>
                  </a:cubicBezTo>
                  <a:close/>
                  <a:moveTo>
                    <a:pt x="1697" y="2692"/>
                  </a:moveTo>
                  <a:cubicBezTo>
                    <a:pt x="1001" y="2692"/>
                    <a:pt x="437" y="2073"/>
                    <a:pt x="437" y="1412"/>
                  </a:cubicBezTo>
                  <a:cubicBezTo>
                    <a:pt x="437" y="486"/>
                    <a:pt x="1001" y="133"/>
                    <a:pt x="1697" y="133"/>
                  </a:cubicBezTo>
                  <a:cubicBezTo>
                    <a:pt x="2393" y="133"/>
                    <a:pt x="2957" y="697"/>
                    <a:pt x="2957" y="1412"/>
                  </a:cubicBezTo>
                  <a:cubicBezTo>
                    <a:pt x="2957" y="2443"/>
                    <a:pt x="2393" y="2692"/>
                    <a:pt x="1697" y="26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sp>
          <p:nvSpPr>
            <p:cNvPr id="14" name="Freeform 13"/>
            <p:cNvSpPr>
              <a:spLocks/>
            </p:cNvSpPr>
            <p:nvPr/>
          </p:nvSpPr>
          <p:spPr bwMode="auto">
            <a:xfrm>
              <a:off x="6996" y="1984"/>
              <a:ext cx="140" cy="273"/>
            </a:xfrm>
            <a:custGeom>
              <a:avLst/>
              <a:gdLst>
                <a:gd name="T0" fmla="*/ 163 w 384"/>
                <a:gd name="T1" fmla="*/ 0 h 749"/>
                <a:gd name="T2" fmla="*/ 0 w 384"/>
                <a:gd name="T3" fmla="*/ 0 h 749"/>
                <a:gd name="T4" fmla="*/ 0 w 384"/>
                <a:gd name="T5" fmla="*/ 749 h 749"/>
                <a:gd name="T6" fmla="*/ 152 w 384"/>
                <a:gd name="T7" fmla="*/ 749 h 749"/>
                <a:gd name="T8" fmla="*/ 384 w 384"/>
                <a:gd name="T9" fmla="*/ 376 h 749"/>
                <a:gd name="T10" fmla="*/ 163 w 384"/>
                <a:gd name="T11" fmla="*/ 0 h 749"/>
              </a:gdLst>
              <a:ahLst/>
              <a:cxnLst>
                <a:cxn ang="0">
                  <a:pos x="T0" y="T1"/>
                </a:cxn>
                <a:cxn ang="0">
                  <a:pos x="T2" y="T3"/>
                </a:cxn>
                <a:cxn ang="0">
                  <a:pos x="T4" y="T5"/>
                </a:cxn>
                <a:cxn ang="0">
                  <a:pos x="T6" y="T7"/>
                </a:cxn>
                <a:cxn ang="0">
                  <a:pos x="T8" y="T9"/>
                </a:cxn>
                <a:cxn ang="0">
                  <a:pos x="T10" y="T11"/>
                </a:cxn>
              </a:cxnLst>
              <a:rect l="0" t="0" r="r" b="b"/>
              <a:pathLst>
                <a:path w="384" h="749">
                  <a:moveTo>
                    <a:pt x="163" y="0"/>
                  </a:moveTo>
                  <a:cubicBezTo>
                    <a:pt x="107" y="0"/>
                    <a:pt x="96" y="0"/>
                    <a:pt x="0" y="0"/>
                  </a:cubicBezTo>
                  <a:cubicBezTo>
                    <a:pt x="0" y="749"/>
                    <a:pt x="0" y="749"/>
                    <a:pt x="0" y="749"/>
                  </a:cubicBezTo>
                  <a:cubicBezTo>
                    <a:pt x="0" y="749"/>
                    <a:pt x="88" y="749"/>
                    <a:pt x="152" y="749"/>
                  </a:cubicBezTo>
                  <a:cubicBezTo>
                    <a:pt x="215" y="749"/>
                    <a:pt x="384" y="686"/>
                    <a:pt x="384" y="376"/>
                  </a:cubicBezTo>
                  <a:cubicBezTo>
                    <a:pt x="384" y="67"/>
                    <a:pt x="218" y="0"/>
                    <a:pt x="1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A"/>
            </a:p>
          </p:txBody>
        </p:sp>
      </p:grpSp>
    </p:spTree>
    <p:extLst>
      <p:ext uri="{BB962C8B-B14F-4D97-AF65-F5344CB8AC3E}">
        <p14:creationId xmlns:p14="http://schemas.microsoft.com/office/powerpoint/2010/main" val="3596106432"/>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60" r:id="rId3"/>
    <p:sldLayoutId id="2147483653" r:id="rId4"/>
    <p:sldLayoutId id="2147483668" r:id="rId5"/>
    <p:sldLayoutId id="2147483795" r:id="rId6"/>
    <p:sldLayoutId id="2147483683" r:id="rId7"/>
    <p:sldLayoutId id="2147483728"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
                                        <p:tgtEl>
                                          <p:spTgt spid="5"/>
                                        </p:tgtEl>
                                      </p:cBhvr>
                                    </p:animEffect>
                                  </p:childTnLst>
                                </p:cTn>
                              </p:par>
                              <p:par>
                                <p:cTn id="8" presetID="22" presetClass="entr" presetSubtype="8" fill="hold" grpId="0" nodeType="withEffect">
                                  <p:stCondLst>
                                    <p:cond delay="15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txStyles>
    <p:titleStyle>
      <a:lvl1pPr algn="l" defTabSz="457200" rtl="0" eaLnBrk="1" latinLnBrk="0" hangingPunct="1">
        <a:spcBef>
          <a:spcPct val="0"/>
        </a:spcBef>
        <a:buNone/>
        <a:defRPr sz="1400" kern="1200" cap="all" spc="100" baseline="0">
          <a:solidFill>
            <a:schemeClr val="tx1">
              <a:lumMod val="75000"/>
              <a:lumOff val="25000"/>
            </a:schemeClr>
          </a:solidFill>
          <a:latin typeface="Avenir Black"/>
          <a:ea typeface="+mj-ea"/>
          <a:cs typeface="+mj-cs"/>
        </a:defRPr>
      </a:lvl1pPr>
    </p:titleStyle>
    <p:body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Avenir Black"/>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Avenir Black"/>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Avenir Black"/>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Avenir Black"/>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3830" y="188357"/>
            <a:ext cx="6902590" cy="307777"/>
          </a:xfrm>
          <a:prstGeom prst="rect">
            <a:avLst/>
          </a:prstGeom>
        </p:spPr>
        <p:txBody>
          <a:bodyPr vert="horz" lIns="91440" tIns="45720" rIns="91440" bIns="45720"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683830" y="1200151"/>
            <a:ext cx="8002970" cy="3394472"/>
          </a:xfrm>
          <a:prstGeom prst="rect">
            <a:avLst/>
          </a:prstGeom>
        </p:spPr>
        <p:txBody>
          <a:bodyPr vert="horz" lIns="91440" tIns="45720" rIns="91440" bIns="4572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Rectangle 4"/>
          <p:cNvSpPr/>
          <p:nvPr/>
        </p:nvSpPr>
        <p:spPr>
          <a:xfrm>
            <a:off x="0" y="262221"/>
            <a:ext cx="683830" cy="168311"/>
          </a:xfrm>
          <a:prstGeom prst="rect">
            <a:avLst/>
          </a:prstGeom>
          <a:solidFill>
            <a:srgbClr val="40404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6" name="Group 5"/>
          <p:cNvGrpSpPr>
            <a:grpSpLocks noChangeAspect="1"/>
          </p:cNvGrpSpPr>
          <p:nvPr userDrawn="1"/>
        </p:nvGrpSpPr>
        <p:grpSpPr bwMode="auto">
          <a:xfrm>
            <a:off x="7713064" y="253959"/>
            <a:ext cx="1104783" cy="174232"/>
            <a:chOff x="0" y="1544"/>
            <a:chExt cx="7812" cy="1232"/>
          </a:xfrm>
          <a:solidFill>
            <a:schemeClr val="accent2">
              <a:lumMod val="75000"/>
            </a:schemeClr>
          </a:solidFill>
        </p:grpSpPr>
        <p:sp>
          <p:nvSpPr>
            <p:cNvPr id="7" name="Freeform 6"/>
            <p:cNvSpPr>
              <a:spLocks noEditPoints="1"/>
            </p:cNvSpPr>
            <p:nvPr/>
          </p:nvSpPr>
          <p:spPr bwMode="auto">
            <a:xfrm>
              <a:off x="5996" y="1544"/>
              <a:ext cx="1816" cy="1232"/>
            </a:xfrm>
            <a:custGeom>
              <a:avLst/>
              <a:gdLst>
                <a:gd name="T0" fmla="*/ 4362 w 4973"/>
                <a:gd name="T1" fmla="*/ 1512 h 3373"/>
                <a:gd name="T2" fmla="*/ 4362 w 4973"/>
                <a:gd name="T3" fmla="*/ 1503 h 3373"/>
                <a:gd name="T4" fmla="*/ 3456 w 4973"/>
                <a:gd name="T5" fmla="*/ 597 h 3373"/>
                <a:gd name="T6" fmla="*/ 3109 w 4973"/>
                <a:gd name="T7" fmla="*/ 665 h 3373"/>
                <a:gd name="T8" fmla="*/ 1946 w 4973"/>
                <a:gd name="T9" fmla="*/ 0 h 3373"/>
                <a:gd name="T10" fmla="*/ 595 w 4973"/>
                <a:gd name="T11" fmla="*/ 1350 h 3373"/>
                <a:gd name="T12" fmla="*/ 606 w 4973"/>
                <a:gd name="T13" fmla="*/ 1515 h 3373"/>
                <a:gd name="T14" fmla="*/ 0 w 4973"/>
                <a:gd name="T15" fmla="*/ 2409 h 3373"/>
                <a:gd name="T16" fmla="*/ 964 w 4973"/>
                <a:gd name="T17" fmla="*/ 3373 h 3373"/>
                <a:gd name="T18" fmla="*/ 4009 w 4973"/>
                <a:gd name="T19" fmla="*/ 3373 h 3373"/>
                <a:gd name="T20" fmla="*/ 4973 w 4973"/>
                <a:gd name="T21" fmla="*/ 2409 h 3373"/>
                <a:gd name="T22" fmla="*/ 4362 w 4973"/>
                <a:gd name="T23" fmla="*/ 1512 h 3373"/>
                <a:gd name="T24" fmla="*/ 1880 w 4973"/>
                <a:gd name="T25" fmla="*/ 2885 h 3373"/>
                <a:gd name="T26" fmla="*/ 1311 w 4973"/>
                <a:gd name="T27" fmla="*/ 2885 h 3373"/>
                <a:gd name="T28" fmla="*/ 1311 w 4973"/>
                <a:gd name="T29" fmla="*/ 1022 h 3373"/>
                <a:gd name="T30" fmla="*/ 1880 w 4973"/>
                <a:gd name="T31" fmla="*/ 1022 h 3373"/>
                <a:gd name="T32" fmla="*/ 1880 w 4973"/>
                <a:gd name="T33" fmla="*/ 2885 h 3373"/>
                <a:gd name="T34" fmla="*/ 2737 w 4973"/>
                <a:gd name="T35" fmla="*/ 2139 h 3373"/>
                <a:gd name="T36" fmla="*/ 2737 w 4973"/>
                <a:gd name="T37" fmla="*/ 2885 h 3373"/>
                <a:gd name="T38" fmla="*/ 2167 w 4973"/>
                <a:gd name="T39" fmla="*/ 2885 h 3373"/>
                <a:gd name="T40" fmla="*/ 2167 w 4973"/>
                <a:gd name="T41" fmla="*/ 1022 h 3373"/>
                <a:gd name="T42" fmla="*/ 2737 w 4973"/>
                <a:gd name="T43" fmla="*/ 1022 h 3373"/>
                <a:gd name="T44" fmla="*/ 3674 w 4973"/>
                <a:gd name="T45" fmla="*/ 1555 h 3373"/>
                <a:gd name="T46" fmla="*/ 2737 w 4973"/>
                <a:gd name="T47" fmla="*/ 2139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3" h="3373">
                  <a:moveTo>
                    <a:pt x="4362" y="1512"/>
                  </a:moveTo>
                  <a:cubicBezTo>
                    <a:pt x="4362" y="1509"/>
                    <a:pt x="4362" y="1506"/>
                    <a:pt x="4362" y="1503"/>
                  </a:cubicBezTo>
                  <a:cubicBezTo>
                    <a:pt x="4362" y="1002"/>
                    <a:pt x="3956" y="597"/>
                    <a:pt x="3456" y="597"/>
                  </a:cubicBezTo>
                  <a:cubicBezTo>
                    <a:pt x="3333" y="597"/>
                    <a:pt x="3216" y="621"/>
                    <a:pt x="3109" y="665"/>
                  </a:cubicBezTo>
                  <a:cubicBezTo>
                    <a:pt x="2874" y="267"/>
                    <a:pt x="2441" y="0"/>
                    <a:pt x="1946" y="0"/>
                  </a:cubicBezTo>
                  <a:cubicBezTo>
                    <a:pt x="1200" y="0"/>
                    <a:pt x="595" y="605"/>
                    <a:pt x="595" y="1350"/>
                  </a:cubicBezTo>
                  <a:cubicBezTo>
                    <a:pt x="595" y="1406"/>
                    <a:pt x="599" y="1461"/>
                    <a:pt x="606" y="1515"/>
                  </a:cubicBezTo>
                  <a:cubicBezTo>
                    <a:pt x="251" y="1657"/>
                    <a:pt x="0" y="2004"/>
                    <a:pt x="0" y="2409"/>
                  </a:cubicBezTo>
                  <a:cubicBezTo>
                    <a:pt x="0" y="2941"/>
                    <a:pt x="432" y="3373"/>
                    <a:pt x="964" y="3373"/>
                  </a:cubicBezTo>
                  <a:cubicBezTo>
                    <a:pt x="4009" y="3373"/>
                    <a:pt x="4009" y="3373"/>
                    <a:pt x="4009" y="3373"/>
                  </a:cubicBezTo>
                  <a:cubicBezTo>
                    <a:pt x="4541" y="3373"/>
                    <a:pt x="4973" y="2941"/>
                    <a:pt x="4973" y="2409"/>
                  </a:cubicBezTo>
                  <a:cubicBezTo>
                    <a:pt x="4973" y="2002"/>
                    <a:pt x="4720" y="1653"/>
                    <a:pt x="4362" y="1512"/>
                  </a:cubicBezTo>
                  <a:close/>
                  <a:moveTo>
                    <a:pt x="1880" y="2885"/>
                  </a:moveTo>
                  <a:cubicBezTo>
                    <a:pt x="1311" y="2885"/>
                    <a:pt x="1311" y="2885"/>
                    <a:pt x="1311" y="2885"/>
                  </a:cubicBezTo>
                  <a:cubicBezTo>
                    <a:pt x="1311" y="1022"/>
                    <a:pt x="1311" y="1022"/>
                    <a:pt x="1311" y="1022"/>
                  </a:cubicBezTo>
                  <a:cubicBezTo>
                    <a:pt x="1880" y="1022"/>
                    <a:pt x="1880" y="1022"/>
                    <a:pt x="1880" y="1022"/>
                  </a:cubicBezTo>
                  <a:lnTo>
                    <a:pt x="1880" y="2885"/>
                  </a:lnTo>
                  <a:close/>
                  <a:moveTo>
                    <a:pt x="2737" y="2139"/>
                  </a:moveTo>
                  <a:cubicBezTo>
                    <a:pt x="2737" y="2885"/>
                    <a:pt x="2737" y="2885"/>
                    <a:pt x="2737" y="2885"/>
                  </a:cubicBezTo>
                  <a:cubicBezTo>
                    <a:pt x="2167" y="2885"/>
                    <a:pt x="2167" y="2885"/>
                    <a:pt x="2167" y="2885"/>
                  </a:cubicBezTo>
                  <a:cubicBezTo>
                    <a:pt x="2167" y="1022"/>
                    <a:pt x="2167" y="1022"/>
                    <a:pt x="2167" y="1022"/>
                  </a:cubicBezTo>
                  <a:cubicBezTo>
                    <a:pt x="2737" y="1022"/>
                    <a:pt x="2737" y="1022"/>
                    <a:pt x="2737" y="1022"/>
                  </a:cubicBezTo>
                  <a:cubicBezTo>
                    <a:pt x="3218" y="1022"/>
                    <a:pt x="3674" y="1028"/>
                    <a:pt x="3674" y="1555"/>
                  </a:cubicBezTo>
                  <a:cubicBezTo>
                    <a:pt x="3674" y="2083"/>
                    <a:pt x="3259" y="2139"/>
                    <a:pt x="2737" y="21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Freeform 7"/>
            <p:cNvSpPr>
              <a:spLocks/>
            </p:cNvSpPr>
            <p:nvPr/>
          </p:nvSpPr>
          <p:spPr bwMode="auto">
            <a:xfrm>
              <a:off x="0"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7 w 1947"/>
                <a:gd name="T37" fmla="*/ 289 h 2804"/>
                <a:gd name="T38" fmla="*/ 1844 w 1947"/>
                <a:gd name="T39" fmla="*/ 58 h 2804"/>
                <a:gd name="T40" fmla="*/ 1776 w 1947"/>
                <a:gd name="T41" fmla="*/ 18 h 2804"/>
                <a:gd name="T42" fmla="*/ 1597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2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2" y="2638"/>
                    <a:pt x="1126" y="2638"/>
                  </a:cubicBezTo>
                  <a:cubicBezTo>
                    <a:pt x="739" y="2638"/>
                    <a:pt x="735" y="2494"/>
                    <a:pt x="735" y="2188"/>
                  </a:cubicBezTo>
                  <a:cubicBezTo>
                    <a:pt x="735" y="1882"/>
                    <a:pt x="735" y="1400"/>
                    <a:pt x="735" y="1400"/>
                  </a:cubicBezTo>
                  <a:cubicBezTo>
                    <a:pt x="1395" y="1400"/>
                    <a:pt x="1608" y="1414"/>
                    <a:pt x="1634" y="1551"/>
                  </a:cubicBezTo>
                  <a:cubicBezTo>
                    <a:pt x="1640" y="1583"/>
                    <a:pt x="1646" y="1607"/>
                    <a:pt x="1652" y="1626"/>
                  </a:cubicBezTo>
                  <a:cubicBezTo>
                    <a:pt x="1661" y="1658"/>
                    <a:pt x="1706" y="1659"/>
                    <a:pt x="1717" y="1628"/>
                  </a:cubicBezTo>
                  <a:cubicBezTo>
                    <a:pt x="1740" y="1554"/>
                    <a:pt x="1741" y="1459"/>
                    <a:pt x="1752" y="1356"/>
                  </a:cubicBezTo>
                  <a:cubicBezTo>
                    <a:pt x="1759" y="1294"/>
                    <a:pt x="1761" y="1243"/>
                    <a:pt x="1761" y="1206"/>
                  </a:cubicBezTo>
                  <a:cubicBezTo>
                    <a:pt x="1761" y="1181"/>
                    <a:pt x="1732" y="1166"/>
                    <a:pt x="1711" y="1181"/>
                  </a:cubicBezTo>
                  <a:cubicBezTo>
                    <a:pt x="1639" y="1237"/>
                    <a:pt x="1589"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0" y="425"/>
                    <a:pt x="1721" y="445"/>
                  </a:cubicBezTo>
                  <a:cubicBezTo>
                    <a:pt x="1737" y="476"/>
                    <a:pt x="1781" y="472"/>
                    <a:pt x="1791" y="439"/>
                  </a:cubicBezTo>
                  <a:cubicBezTo>
                    <a:pt x="1803" y="401"/>
                    <a:pt x="1807" y="351"/>
                    <a:pt x="1807" y="289"/>
                  </a:cubicBezTo>
                  <a:cubicBezTo>
                    <a:pt x="1807" y="186"/>
                    <a:pt x="1829" y="122"/>
                    <a:pt x="1844" y="58"/>
                  </a:cubicBezTo>
                  <a:cubicBezTo>
                    <a:pt x="1853" y="23"/>
                    <a:pt x="1826" y="0"/>
                    <a:pt x="1776" y="18"/>
                  </a:cubicBezTo>
                  <a:cubicBezTo>
                    <a:pt x="1726" y="37"/>
                    <a:pt x="1654" y="40"/>
                    <a:pt x="1597"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2" y="2738"/>
                    <a:pt x="42" y="2762"/>
                  </a:cubicBezTo>
                  <a:cubicBezTo>
                    <a:pt x="42"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6" y="2283"/>
                    <a:pt x="1905" y="228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9" name="Freeform 8"/>
            <p:cNvSpPr>
              <a:spLocks/>
            </p:cNvSpPr>
            <p:nvPr/>
          </p:nvSpPr>
          <p:spPr bwMode="auto">
            <a:xfrm>
              <a:off x="5026" y="1715"/>
              <a:ext cx="711" cy="1024"/>
            </a:xfrm>
            <a:custGeom>
              <a:avLst/>
              <a:gdLst>
                <a:gd name="T0" fmla="*/ 1905 w 1947"/>
                <a:gd name="T1" fmla="*/ 2289 h 2804"/>
                <a:gd name="T2" fmla="*/ 1880 w 1947"/>
                <a:gd name="T3" fmla="*/ 2318 h 2804"/>
                <a:gd name="T4" fmla="*/ 1126 w 1947"/>
                <a:gd name="T5" fmla="*/ 2638 h 2804"/>
                <a:gd name="T6" fmla="*/ 735 w 1947"/>
                <a:gd name="T7" fmla="*/ 2188 h 2804"/>
                <a:gd name="T8" fmla="*/ 735 w 1947"/>
                <a:gd name="T9" fmla="*/ 1400 h 2804"/>
                <a:gd name="T10" fmla="*/ 1634 w 1947"/>
                <a:gd name="T11" fmla="*/ 1551 h 2804"/>
                <a:gd name="T12" fmla="*/ 1652 w 1947"/>
                <a:gd name="T13" fmla="*/ 1626 h 2804"/>
                <a:gd name="T14" fmla="*/ 1717 w 1947"/>
                <a:gd name="T15" fmla="*/ 1628 h 2804"/>
                <a:gd name="T16" fmla="*/ 1752 w 1947"/>
                <a:gd name="T17" fmla="*/ 1356 h 2804"/>
                <a:gd name="T18" fmla="*/ 1761 w 1947"/>
                <a:gd name="T19" fmla="*/ 1206 h 2804"/>
                <a:gd name="T20" fmla="*/ 1711 w 1947"/>
                <a:gd name="T21" fmla="*/ 1181 h 2804"/>
                <a:gd name="T22" fmla="*/ 1461 w 1947"/>
                <a:gd name="T23" fmla="*/ 1238 h 2804"/>
                <a:gd name="T24" fmla="*/ 733 w 1947"/>
                <a:gd name="T25" fmla="*/ 1256 h 2804"/>
                <a:gd name="T26" fmla="*/ 733 w 1947"/>
                <a:gd name="T27" fmla="*/ 189 h 2804"/>
                <a:gd name="T28" fmla="*/ 1365 w 1947"/>
                <a:gd name="T29" fmla="*/ 189 h 2804"/>
                <a:gd name="T30" fmla="*/ 1697 w 1947"/>
                <a:gd name="T31" fmla="*/ 351 h 2804"/>
                <a:gd name="T32" fmla="*/ 1721 w 1947"/>
                <a:gd name="T33" fmla="*/ 445 h 2804"/>
                <a:gd name="T34" fmla="*/ 1791 w 1947"/>
                <a:gd name="T35" fmla="*/ 439 h 2804"/>
                <a:gd name="T36" fmla="*/ 1808 w 1947"/>
                <a:gd name="T37" fmla="*/ 289 h 2804"/>
                <a:gd name="T38" fmla="*/ 1844 w 1947"/>
                <a:gd name="T39" fmla="*/ 58 h 2804"/>
                <a:gd name="T40" fmla="*/ 1776 w 1947"/>
                <a:gd name="T41" fmla="*/ 18 h 2804"/>
                <a:gd name="T42" fmla="*/ 1598 w 1947"/>
                <a:gd name="T43" fmla="*/ 40 h 2804"/>
                <a:gd name="T44" fmla="*/ 26 w 1947"/>
                <a:gd name="T45" fmla="*/ 40 h 2804"/>
                <a:gd name="T46" fmla="*/ 0 w 1947"/>
                <a:gd name="T47" fmla="*/ 66 h 2804"/>
                <a:gd name="T48" fmla="*/ 26 w 1947"/>
                <a:gd name="T49" fmla="*/ 105 h 2804"/>
                <a:gd name="T50" fmla="*/ 337 w 1947"/>
                <a:gd name="T51" fmla="*/ 294 h 2804"/>
                <a:gd name="T52" fmla="*/ 337 w 1947"/>
                <a:gd name="T53" fmla="*/ 2299 h 2804"/>
                <a:gd name="T54" fmla="*/ 85 w 1947"/>
                <a:gd name="T55" fmla="*/ 2720 h 2804"/>
                <a:gd name="T56" fmla="*/ 43 w 1947"/>
                <a:gd name="T57" fmla="*/ 2762 h 2804"/>
                <a:gd name="T58" fmla="*/ 84 w 1947"/>
                <a:gd name="T59" fmla="*/ 2804 h 2804"/>
                <a:gd name="T60" fmla="*/ 1734 w 1947"/>
                <a:gd name="T61" fmla="*/ 2804 h 2804"/>
                <a:gd name="T62" fmla="*/ 1922 w 1947"/>
                <a:gd name="T63" fmla="*/ 2597 h 2804"/>
                <a:gd name="T64" fmla="*/ 1947 w 1947"/>
                <a:gd name="T65" fmla="*/ 2322 h 2804"/>
                <a:gd name="T66" fmla="*/ 1905 w 1947"/>
                <a:gd name="T67" fmla="*/ 2289 h 2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7" h="2804">
                  <a:moveTo>
                    <a:pt x="1905" y="2289"/>
                  </a:moveTo>
                  <a:cubicBezTo>
                    <a:pt x="1891" y="2292"/>
                    <a:pt x="1882" y="2304"/>
                    <a:pt x="1880" y="2318"/>
                  </a:cubicBezTo>
                  <a:cubicBezTo>
                    <a:pt x="1831" y="2708"/>
                    <a:pt x="1503" y="2638"/>
                    <a:pt x="1126" y="2638"/>
                  </a:cubicBezTo>
                  <a:cubicBezTo>
                    <a:pt x="739" y="2638"/>
                    <a:pt x="735" y="2494"/>
                    <a:pt x="735" y="2188"/>
                  </a:cubicBezTo>
                  <a:cubicBezTo>
                    <a:pt x="735" y="1882"/>
                    <a:pt x="735" y="1400"/>
                    <a:pt x="735" y="1400"/>
                  </a:cubicBezTo>
                  <a:cubicBezTo>
                    <a:pt x="1395" y="1400"/>
                    <a:pt x="1609" y="1414"/>
                    <a:pt x="1634" y="1551"/>
                  </a:cubicBezTo>
                  <a:cubicBezTo>
                    <a:pt x="1640" y="1583"/>
                    <a:pt x="1646" y="1607"/>
                    <a:pt x="1652" y="1626"/>
                  </a:cubicBezTo>
                  <a:cubicBezTo>
                    <a:pt x="1662" y="1658"/>
                    <a:pt x="1707" y="1659"/>
                    <a:pt x="1717" y="1628"/>
                  </a:cubicBezTo>
                  <a:cubicBezTo>
                    <a:pt x="1741" y="1554"/>
                    <a:pt x="1741" y="1459"/>
                    <a:pt x="1752" y="1356"/>
                  </a:cubicBezTo>
                  <a:cubicBezTo>
                    <a:pt x="1759" y="1294"/>
                    <a:pt x="1761" y="1243"/>
                    <a:pt x="1761" y="1206"/>
                  </a:cubicBezTo>
                  <a:cubicBezTo>
                    <a:pt x="1762" y="1181"/>
                    <a:pt x="1732" y="1166"/>
                    <a:pt x="1711" y="1181"/>
                  </a:cubicBezTo>
                  <a:cubicBezTo>
                    <a:pt x="1639" y="1237"/>
                    <a:pt x="1590" y="1228"/>
                    <a:pt x="1461" y="1238"/>
                  </a:cubicBezTo>
                  <a:cubicBezTo>
                    <a:pt x="1306" y="1249"/>
                    <a:pt x="733" y="1256"/>
                    <a:pt x="733" y="1256"/>
                  </a:cubicBezTo>
                  <a:cubicBezTo>
                    <a:pt x="733" y="189"/>
                    <a:pt x="733" y="189"/>
                    <a:pt x="733" y="189"/>
                  </a:cubicBezTo>
                  <a:cubicBezTo>
                    <a:pt x="733" y="189"/>
                    <a:pt x="1104" y="189"/>
                    <a:pt x="1365" y="189"/>
                  </a:cubicBezTo>
                  <a:cubicBezTo>
                    <a:pt x="1627" y="189"/>
                    <a:pt x="1684" y="222"/>
                    <a:pt x="1697" y="351"/>
                  </a:cubicBezTo>
                  <a:cubicBezTo>
                    <a:pt x="1701" y="395"/>
                    <a:pt x="1711" y="425"/>
                    <a:pt x="1721" y="445"/>
                  </a:cubicBezTo>
                  <a:cubicBezTo>
                    <a:pt x="1737" y="476"/>
                    <a:pt x="1781" y="472"/>
                    <a:pt x="1791" y="439"/>
                  </a:cubicBezTo>
                  <a:cubicBezTo>
                    <a:pt x="1804" y="401"/>
                    <a:pt x="1808" y="351"/>
                    <a:pt x="1808" y="289"/>
                  </a:cubicBezTo>
                  <a:cubicBezTo>
                    <a:pt x="1808" y="186"/>
                    <a:pt x="1829" y="122"/>
                    <a:pt x="1844" y="58"/>
                  </a:cubicBezTo>
                  <a:cubicBezTo>
                    <a:pt x="1853" y="23"/>
                    <a:pt x="1826" y="0"/>
                    <a:pt x="1776" y="18"/>
                  </a:cubicBezTo>
                  <a:cubicBezTo>
                    <a:pt x="1726" y="37"/>
                    <a:pt x="1654" y="40"/>
                    <a:pt x="1598" y="40"/>
                  </a:cubicBezTo>
                  <a:cubicBezTo>
                    <a:pt x="26" y="40"/>
                    <a:pt x="26" y="40"/>
                    <a:pt x="26" y="40"/>
                  </a:cubicBezTo>
                  <a:cubicBezTo>
                    <a:pt x="12" y="40"/>
                    <a:pt x="0" y="52"/>
                    <a:pt x="0" y="66"/>
                  </a:cubicBezTo>
                  <a:cubicBezTo>
                    <a:pt x="0" y="93"/>
                    <a:pt x="12" y="105"/>
                    <a:pt x="26" y="105"/>
                  </a:cubicBezTo>
                  <a:cubicBezTo>
                    <a:pt x="275" y="109"/>
                    <a:pt x="337" y="145"/>
                    <a:pt x="337" y="294"/>
                  </a:cubicBezTo>
                  <a:cubicBezTo>
                    <a:pt x="337" y="449"/>
                    <a:pt x="337" y="1835"/>
                    <a:pt x="337" y="2299"/>
                  </a:cubicBezTo>
                  <a:cubicBezTo>
                    <a:pt x="337" y="2723"/>
                    <a:pt x="233" y="2723"/>
                    <a:pt x="85" y="2720"/>
                  </a:cubicBezTo>
                  <a:cubicBezTo>
                    <a:pt x="62" y="2719"/>
                    <a:pt x="43" y="2738"/>
                    <a:pt x="43" y="2762"/>
                  </a:cubicBezTo>
                  <a:cubicBezTo>
                    <a:pt x="43" y="2785"/>
                    <a:pt x="61" y="2804"/>
                    <a:pt x="84" y="2804"/>
                  </a:cubicBezTo>
                  <a:cubicBezTo>
                    <a:pt x="1734" y="2804"/>
                    <a:pt x="1734" y="2804"/>
                    <a:pt x="1734" y="2804"/>
                  </a:cubicBezTo>
                  <a:cubicBezTo>
                    <a:pt x="1907" y="2804"/>
                    <a:pt x="1906" y="2688"/>
                    <a:pt x="1922" y="2597"/>
                  </a:cubicBezTo>
                  <a:cubicBezTo>
                    <a:pt x="1934" y="2525"/>
                    <a:pt x="1945" y="2383"/>
                    <a:pt x="1947" y="2322"/>
                  </a:cubicBezTo>
                  <a:cubicBezTo>
                    <a:pt x="1947" y="2300"/>
                    <a:pt x="1927" y="2283"/>
                    <a:pt x="1905" y="228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0" name="Freeform 9"/>
            <p:cNvSpPr>
              <a:spLocks/>
            </p:cNvSpPr>
            <p:nvPr/>
          </p:nvSpPr>
          <p:spPr bwMode="auto">
            <a:xfrm>
              <a:off x="726" y="1728"/>
              <a:ext cx="1251" cy="1041"/>
            </a:xfrm>
            <a:custGeom>
              <a:avLst/>
              <a:gdLst>
                <a:gd name="T0" fmla="*/ 3399 w 3427"/>
                <a:gd name="T1" fmla="*/ 56 h 2849"/>
                <a:gd name="T2" fmla="*/ 3427 w 3427"/>
                <a:gd name="T3" fmla="*/ 28 h 2849"/>
                <a:gd name="T4" fmla="*/ 3399 w 3427"/>
                <a:gd name="T5" fmla="*/ 0 h 2849"/>
                <a:gd name="T6" fmla="*/ 2526 w 3427"/>
                <a:gd name="T7" fmla="*/ 0 h 2849"/>
                <a:gd name="T8" fmla="*/ 2498 w 3427"/>
                <a:gd name="T9" fmla="*/ 28 h 2849"/>
                <a:gd name="T10" fmla="*/ 2526 w 3427"/>
                <a:gd name="T11" fmla="*/ 56 h 2849"/>
                <a:gd name="T12" fmla="*/ 2649 w 3427"/>
                <a:gd name="T13" fmla="*/ 56 h 2849"/>
                <a:gd name="T14" fmla="*/ 2752 w 3427"/>
                <a:gd name="T15" fmla="*/ 225 h 2849"/>
                <a:gd name="T16" fmla="*/ 1816 w 3427"/>
                <a:gd name="T17" fmla="*/ 2255 h 2849"/>
                <a:gd name="T18" fmla="*/ 936 w 3427"/>
                <a:gd name="T19" fmla="*/ 280 h 2849"/>
                <a:gd name="T20" fmla="*/ 969 w 3427"/>
                <a:gd name="T21" fmla="*/ 56 h 2849"/>
                <a:gd name="T22" fmla="*/ 1107 w 3427"/>
                <a:gd name="T23" fmla="*/ 56 h 2849"/>
                <a:gd name="T24" fmla="*/ 1135 w 3427"/>
                <a:gd name="T25" fmla="*/ 28 h 2849"/>
                <a:gd name="T26" fmla="*/ 1107 w 3427"/>
                <a:gd name="T27" fmla="*/ 0 h 2849"/>
                <a:gd name="T28" fmla="*/ 28 w 3427"/>
                <a:gd name="T29" fmla="*/ 0 h 2849"/>
                <a:gd name="T30" fmla="*/ 0 w 3427"/>
                <a:gd name="T31" fmla="*/ 28 h 2849"/>
                <a:gd name="T32" fmla="*/ 0 w 3427"/>
                <a:gd name="T33" fmla="*/ 39 h 2849"/>
                <a:gd name="T34" fmla="*/ 28 w 3427"/>
                <a:gd name="T35" fmla="*/ 67 h 2849"/>
                <a:gd name="T36" fmla="*/ 180 w 3427"/>
                <a:gd name="T37" fmla="*/ 67 h 2849"/>
                <a:gd name="T38" fmla="*/ 449 w 3427"/>
                <a:gd name="T39" fmla="*/ 236 h 2849"/>
                <a:gd name="T40" fmla="*/ 1618 w 3427"/>
                <a:gd name="T41" fmla="*/ 2675 h 2849"/>
                <a:gd name="T42" fmla="*/ 1802 w 3427"/>
                <a:gd name="T43" fmla="*/ 2720 h 2849"/>
                <a:gd name="T44" fmla="*/ 2940 w 3427"/>
                <a:gd name="T45" fmla="*/ 395 h 2849"/>
                <a:gd name="T46" fmla="*/ 3279 w 3427"/>
                <a:gd name="T47" fmla="*/ 56 h 2849"/>
                <a:gd name="T48" fmla="*/ 3399 w 3427"/>
                <a:gd name="T49" fmla="*/ 56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399" y="56"/>
                  </a:moveTo>
                  <a:cubicBezTo>
                    <a:pt x="3414" y="56"/>
                    <a:pt x="3427" y="43"/>
                    <a:pt x="3427" y="28"/>
                  </a:cubicBezTo>
                  <a:cubicBezTo>
                    <a:pt x="3427" y="13"/>
                    <a:pt x="3414" y="0"/>
                    <a:pt x="3399" y="0"/>
                  </a:cubicBezTo>
                  <a:cubicBezTo>
                    <a:pt x="2526" y="0"/>
                    <a:pt x="2526" y="0"/>
                    <a:pt x="2526" y="0"/>
                  </a:cubicBezTo>
                  <a:cubicBezTo>
                    <a:pt x="2511" y="0"/>
                    <a:pt x="2498" y="13"/>
                    <a:pt x="2498" y="28"/>
                  </a:cubicBezTo>
                  <a:cubicBezTo>
                    <a:pt x="2498" y="43"/>
                    <a:pt x="2511" y="56"/>
                    <a:pt x="2526" y="56"/>
                  </a:cubicBezTo>
                  <a:cubicBezTo>
                    <a:pt x="2649" y="56"/>
                    <a:pt x="2649" y="56"/>
                    <a:pt x="2649" y="56"/>
                  </a:cubicBezTo>
                  <a:cubicBezTo>
                    <a:pt x="2749" y="56"/>
                    <a:pt x="2800" y="118"/>
                    <a:pt x="2752" y="225"/>
                  </a:cubicBezTo>
                  <a:cubicBezTo>
                    <a:pt x="2705" y="332"/>
                    <a:pt x="1816" y="2255"/>
                    <a:pt x="1816" y="2255"/>
                  </a:cubicBezTo>
                  <a:cubicBezTo>
                    <a:pt x="1816" y="2255"/>
                    <a:pt x="984" y="384"/>
                    <a:pt x="936" y="280"/>
                  </a:cubicBezTo>
                  <a:cubicBezTo>
                    <a:pt x="888" y="177"/>
                    <a:pt x="803" y="56"/>
                    <a:pt x="969" y="56"/>
                  </a:cubicBezTo>
                  <a:cubicBezTo>
                    <a:pt x="1107" y="56"/>
                    <a:pt x="1107" y="56"/>
                    <a:pt x="1107" y="56"/>
                  </a:cubicBezTo>
                  <a:cubicBezTo>
                    <a:pt x="1122" y="56"/>
                    <a:pt x="1135" y="43"/>
                    <a:pt x="1135" y="28"/>
                  </a:cubicBezTo>
                  <a:cubicBezTo>
                    <a:pt x="1135" y="13"/>
                    <a:pt x="1122" y="0"/>
                    <a:pt x="1107" y="0"/>
                  </a:cubicBezTo>
                  <a:cubicBezTo>
                    <a:pt x="28" y="0"/>
                    <a:pt x="28" y="0"/>
                    <a:pt x="28" y="0"/>
                  </a:cubicBezTo>
                  <a:cubicBezTo>
                    <a:pt x="12" y="0"/>
                    <a:pt x="0" y="13"/>
                    <a:pt x="0" y="28"/>
                  </a:cubicBezTo>
                  <a:cubicBezTo>
                    <a:pt x="0" y="39"/>
                    <a:pt x="0" y="39"/>
                    <a:pt x="0" y="39"/>
                  </a:cubicBezTo>
                  <a:cubicBezTo>
                    <a:pt x="0" y="54"/>
                    <a:pt x="12" y="67"/>
                    <a:pt x="28" y="67"/>
                  </a:cubicBezTo>
                  <a:cubicBezTo>
                    <a:pt x="180" y="67"/>
                    <a:pt x="180" y="67"/>
                    <a:pt x="180" y="67"/>
                  </a:cubicBezTo>
                  <a:cubicBezTo>
                    <a:pt x="254" y="67"/>
                    <a:pt x="372" y="78"/>
                    <a:pt x="449" y="236"/>
                  </a:cubicBezTo>
                  <a:cubicBezTo>
                    <a:pt x="527" y="395"/>
                    <a:pt x="1536" y="2524"/>
                    <a:pt x="1618" y="2675"/>
                  </a:cubicBezTo>
                  <a:cubicBezTo>
                    <a:pt x="1699" y="2827"/>
                    <a:pt x="1728" y="2849"/>
                    <a:pt x="1802" y="2720"/>
                  </a:cubicBezTo>
                  <a:cubicBezTo>
                    <a:pt x="1875" y="2591"/>
                    <a:pt x="2856" y="601"/>
                    <a:pt x="2940" y="395"/>
                  </a:cubicBezTo>
                  <a:cubicBezTo>
                    <a:pt x="3025" y="188"/>
                    <a:pt x="3154" y="56"/>
                    <a:pt x="3279" y="56"/>
                  </a:cubicBezTo>
                  <a:lnTo>
                    <a:pt x="3399" y="5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1" name="Freeform 10"/>
            <p:cNvSpPr>
              <a:spLocks/>
            </p:cNvSpPr>
            <p:nvPr/>
          </p:nvSpPr>
          <p:spPr bwMode="auto">
            <a:xfrm>
              <a:off x="3746" y="1728"/>
              <a:ext cx="1251" cy="1041"/>
            </a:xfrm>
            <a:custGeom>
              <a:avLst/>
              <a:gdLst>
                <a:gd name="T0" fmla="*/ 3400 w 3427"/>
                <a:gd name="T1" fmla="*/ 0 h 2849"/>
                <a:gd name="T2" fmla="*/ 2526 w 3427"/>
                <a:gd name="T3" fmla="*/ 0 h 2849"/>
                <a:gd name="T4" fmla="*/ 2499 w 3427"/>
                <a:gd name="T5" fmla="*/ 28 h 2849"/>
                <a:gd name="T6" fmla="*/ 2526 w 3427"/>
                <a:gd name="T7" fmla="*/ 56 h 2849"/>
                <a:gd name="T8" fmla="*/ 2650 w 3427"/>
                <a:gd name="T9" fmla="*/ 56 h 2849"/>
                <a:gd name="T10" fmla="*/ 2753 w 3427"/>
                <a:gd name="T11" fmla="*/ 225 h 2849"/>
                <a:gd name="T12" fmla="*/ 1817 w 3427"/>
                <a:gd name="T13" fmla="*/ 2255 h 2849"/>
                <a:gd name="T14" fmla="*/ 936 w 3427"/>
                <a:gd name="T15" fmla="*/ 280 h 2849"/>
                <a:gd name="T16" fmla="*/ 969 w 3427"/>
                <a:gd name="T17" fmla="*/ 56 h 2849"/>
                <a:gd name="T18" fmla="*/ 1108 w 3427"/>
                <a:gd name="T19" fmla="*/ 56 h 2849"/>
                <a:gd name="T20" fmla="*/ 1135 w 3427"/>
                <a:gd name="T21" fmla="*/ 28 h 2849"/>
                <a:gd name="T22" fmla="*/ 1108 w 3427"/>
                <a:gd name="T23" fmla="*/ 0 h 2849"/>
                <a:gd name="T24" fmla="*/ 28 w 3427"/>
                <a:gd name="T25" fmla="*/ 0 h 2849"/>
                <a:gd name="T26" fmla="*/ 0 w 3427"/>
                <a:gd name="T27" fmla="*/ 28 h 2849"/>
                <a:gd name="T28" fmla="*/ 0 w 3427"/>
                <a:gd name="T29" fmla="*/ 39 h 2849"/>
                <a:gd name="T30" fmla="*/ 28 w 3427"/>
                <a:gd name="T31" fmla="*/ 67 h 2849"/>
                <a:gd name="T32" fmla="*/ 181 w 3427"/>
                <a:gd name="T33" fmla="*/ 67 h 2849"/>
                <a:gd name="T34" fmla="*/ 450 w 3427"/>
                <a:gd name="T35" fmla="*/ 236 h 2849"/>
                <a:gd name="T36" fmla="*/ 1618 w 3427"/>
                <a:gd name="T37" fmla="*/ 2675 h 2849"/>
                <a:gd name="T38" fmla="*/ 1802 w 3427"/>
                <a:gd name="T39" fmla="*/ 2720 h 2849"/>
                <a:gd name="T40" fmla="*/ 2941 w 3427"/>
                <a:gd name="T41" fmla="*/ 395 h 2849"/>
                <a:gd name="T42" fmla="*/ 3280 w 3427"/>
                <a:gd name="T43" fmla="*/ 56 h 2849"/>
                <a:gd name="T44" fmla="*/ 3400 w 3427"/>
                <a:gd name="T45" fmla="*/ 56 h 2849"/>
                <a:gd name="T46" fmla="*/ 3427 w 3427"/>
                <a:gd name="T47" fmla="*/ 28 h 2849"/>
                <a:gd name="T48" fmla="*/ 3400 w 3427"/>
                <a:gd name="T49" fmla="*/ 0 h 2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27" h="2849">
                  <a:moveTo>
                    <a:pt x="3400" y="0"/>
                  </a:moveTo>
                  <a:cubicBezTo>
                    <a:pt x="2526" y="0"/>
                    <a:pt x="2526" y="0"/>
                    <a:pt x="2526" y="0"/>
                  </a:cubicBezTo>
                  <a:cubicBezTo>
                    <a:pt x="2511" y="0"/>
                    <a:pt x="2499" y="13"/>
                    <a:pt x="2499" y="28"/>
                  </a:cubicBezTo>
                  <a:cubicBezTo>
                    <a:pt x="2499" y="43"/>
                    <a:pt x="2511" y="56"/>
                    <a:pt x="2526" y="56"/>
                  </a:cubicBezTo>
                  <a:cubicBezTo>
                    <a:pt x="2650" y="56"/>
                    <a:pt x="2650" y="56"/>
                    <a:pt x="2650" y="56"/>
                  </a:cubicBezTo>
                  <a:cubicBezTo>
                    <a:pt x="2749" y="56"/>
                    <a:pt x="2801" y="118"/>
                    <a:pt x="2753" y="225"/>
                  </a:cubicBezTo>
                  <a:cubicBezTo>
                    <a:pt x="2705" y="332"/>
                    <a:pt x="1817" y="2255"/>
                    <a:pt x="1817" y="2255"/>
                  </a:cubicBezTo>
                  <a:cubicBezTo>
                    <a:pt x="1817" y="2255"/>
                    <a:pt x="984" y="384"/>
                    <a:pt x="936" y="280"/>
                  </a:cubicBezTo>
                  <a:cubicBezTo>
                    <a:pt x="888" y="177"/>
                    <a:pt x="804" y="56"/>
                    <a:pt x="969" y="56"/>
                  </a:cubicBezTo>
                  <a:cubicBezTo>
                    <a:pt x="1108" y="56"/>
                    <a:pt x="1108" y="56"/>
                    <a:pt x="1108" y="56"/>
                  </a:cubicBezTo>
                  <a:cubicBezTo>
                    <a:pt x="1123" y="56"/>
                    <a:pt x="1135" y="43"/>
                    <a:pt x="1135" y="28"/>
                  </a:cubicBezTo>
                  <a:cubicBezTo>
                    <a:pt x="1135" y="13"/>
                    <a:pt x="1123" y="0"/>
                    <a:pt x="1108" y="0"/>
                  </a:cubicBezTo>
                  <a:cubicBezTo>
                    <a:pt x="28" y="0"/>
                    <a:pt x="28" y="0"/>
                    <a:pt x="28" y="0"/>
                  </a:cubicBezTo>
                  <a:cubicBezTo>
                    <a:pt x="13" y="0"/>
                    <a:pt x="0" y="13"/>
                    <a:pt x="0" y="28"/>
                  </a:cubicBezTo>
                  <a:cubicBezTo>
                    <a:pt x="0" y="39"/>
                    <a:pt x="0" y="39"/>
                    <a:pt x="0" y="39"/>
                  </a:cubicBezTo>
                  <a:cubicBezTo>
                    <a:pt x="0" y="54"/>
                    <a:pt x="13" y="67"/>
                    <a:pt x="28" y="67"/>
                  </a:cubicBezTo>
                  <a:cubicBezTo>
                    <a:pt x="181" y="67"/>
                    <a:pt x="181" y="67"/>
                    <a:pt x="181" y="67"/>
                  </a:cubicBezTo>
                  <a:cubicBezTo>
                    <a:pt x="255" y="67"/>
                    <a:pt x="373" y="78"/>
                    <a:pt x="450" y="236"/>
                  </a:cubicBezTo>
                  <a:cubicBezTo>
                    <a:pt x="527" y="395"/>
                    <a:pt x="1537" y="2524"/>
                    <a:pt x="1618" y="2675"/>
                  </a:cubicBezTo>
                  <a:cubicBezTo>
                    <a:pt x="1699" y="2827"/>
                    <a:pt x="1729" y="2849"/>
                    <a:pt x="1802" y="2720"/>
                  </a:cubicBezTo>
                  <a:cubicBezTo>
                    <a:pt x="1876" y="2591"/>
                    <a:pt x="2856" y="601"/>
                    <a:pt x="2941" y="395"/>
                  </a:cubicBezTo>
                  <a:cubicBezTo>
                    <a:pt x="3026" y="188"/>
                    <a:pt x="3154" y="56"/>
                    <a:pt x="3280" y="56"/>
                  </a:cubicBezTo>
                  <a:cubicBezTo>
                    <a:pt x="3400" y="56"/>
                    <a:pt x="3400" y="56"/>
                    <a:pt x="3400" y="56"/>
                  </a:cubicBezTo>
                  <a:cubicBezTo>
                    <a:pt x="3415" y="56"/>
                    <a:pt x="3427" y="43"/>
                    <a:pt x="3427" y="28"/>
                  </a:cubicBezTo>
                  <a:cubicBezTo>
                    <a:pt x="3427" y="13"/>
                    <a:pt x="3415" y="0"/>
                    <a:pt x="340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2" name="Freeform 11"/>
            <p:cNvSpPr>
              <a:spLocks/>
            </p:cNvSpPr>
            <p:nvPr/>
          </p:nvSpPr>
          <p:spPr bwMode="auto">
            <a:xfrm>
              <a:off x="3126" y="1728"/>
              <a:ext cx="779" cy="1008"/>
            </a:xfrm>
            <a:custGeom>
              <a:avLst/>
              <a:gdLst>
                <a:gd name="T0" fmla="*/ 2104 w 2135"/>
                <a:gd name="T1" fmla="*/ 2220 h 2759"/>
                <a:gd name="T2" fmla="*/ 2079 w 2135"/>
                <a:gd name="T3" fmla="*/ 2220 h 2759"/>
                <a:gd name="T4" fmla="*/ 2049 w 2135"/>
                <a:gd name="T5" fmla="*/ 2246 h 2759"/>
                <a:gd name="T6" fmla="*/ 2046 w 2135"/>
                <a:gd name="T7" fmla="*/ 2286 h 2759"/>
                <a:gd name="T8" fmla="*/ 1172 w 2135"/>
                <a:gd name="T9" fmla="*/ 2583 h 2759"/>
                <a:gd name="T10" fmla="*/ 763 w 2135"/>
                <a:gd name="T11" fmla="*/ 2270 h 2759"/>
                <a:gd name="T12" fmla="*/ 763 w 2135"/>
                <a:gd name="T13" fmla="*/ 317 h 2759"/>
                <a:gd name="T14" fmla="*/ 936 w 2135"/>
                <a:gd name="T15" fmla="*/ 59 h 2759"/>
                <a:gd name="T16" fmla="*/ 1080 w 2135"/>
                <a:gd name="T17" fmla="*/ 59 h 2759"/>
                <a:gd name="T18" fmla="*/ 1110 w 2135"/>
                <a:gd name="T19" fmla="*/ 30 h 2759"/>
                <a:gd name="T20" fmla="*/ 1080 w 2135"/>
                <a:gd name="T21" fmla="*/ 0 h 2759"/>
                <a:gd name="T22" fmla="*/ 30 w 2135"/>
                <a:gd name="T23" fmla="*/ 0 h 2759"/>
                <a:gd name="T24" fmla="*/ 0 w 2135"/>
                <a:gd name="T25" fmla="*/ 30 h 2759"/>
                <a:gd name="T26" fmla="*/ 0 w 2135"/>
                <a:gd name="T27" fmla="*/ 33 h 2759"/>
                <a:gd name="T28" fmla="*/ 30 w 2135"/>
                <a:gd name="T29" fmla="*/ 62 h 2759"/>
                <a:gd name="T30" fmla="*/ 164 w 2135"/>
                <a:gd name="T31" fmla="*/ 62 h 2759"/>
                <a:gd name="T32" fmla="*/ 371 w 2135"/>
                <a:gd name="T33" fmla="*/ 297 h 2759"/>
                <a:gd name="T34" fmla="*/ 371 w 2135"/>
                <a:gd name="T35" fmla="*/ 2339 h 2759"/>
                <a:gd name="T36" fmla="*/ 191 w 2135"/>
                <a:gd name="T37" fmla="*/ 2671 h 2759"/>
                <a:gd name="T38" fmla="*/ 88 w 2135"/>
                <a:gd name="T39" fmla="*/ 2674 h 2759"/>
                <a:gd name="T40" fmla="*/ 61 w 2135"/>
                <a:gd name="T41" fmla="*/ 2703 h 2759"/>
                <a:gd name="T42" fmla="*/ 61 w 2135"/>
                <a:gd name="T43" fmla="*/ 2730 h 2759"/>
                <a:gd name="T44" fmla="*/ 91 w 2135"/>
                <a:gd name="T45" fmla="*/ 2759 h 2759"/>
                <a:gd name="T46" fmla="*/ 1795 w 2135"/>
                <a:gd name="T47" fmla="*/ 2759 h 2759"/>
                <a:gd name="T48" fmla="*/ 2057 w 2135"/>
                <a:gd name="T49" fmla="*/ 2644 h 2759"/>
                <a:gd name="T50" fmla="*/ 2123 w 2135"/>
                <a:gd name="T51" fmla="*/ 2386 h 2759"/>
                <a:gd name="T52" fmla="*/ 2133 w 2135"/>
                <a:gd name="T53" fmla="*/ 2248 h 2759"/>
                <a:gd name="T54" fmla="*/ 2104 w 2135"/>
                <a:gd name="T55" fmla="*/ 2220 h 2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35" h="2759">
                  <a:moveTo>
                    <a:pt x="2104" y="2220"/>
                  </a:moveTo>
                  <a:cubicBezTo>
                    <a:pt x="2079" y="2220"/>
                    <a:pt x="2079" y="2220"/>
                    <a:pt x="2079" y="2220"/>
                  </a:cubicBezTo>
                  <a:cubicBezTo>
                    <a:pt x="2063" y="2220"/>
                    <a:pt x="2051" y="2231"/>
                    <a:pt x="2049" y="2246"/>
                  </a:cubicBezTo>
                  <a:cubicBezTo>
                    <a:pt x="2046" y="2286"/>
                    <a:pt x="2046" y="2286"/>
                    <a:pt x="2046" y="2286"/>
                  </a:cubicBezTo>
                  <a:cubicBezTo>
                    <a:pt x="1979" y="2685"/>
                    <a:pt x="1581" y="2583"/>
                    <a:pt x="1172" y="2583"/>
                  </a:cubicBezTo>
                  <a:cubicBezTo>
                    <a:pt x="763" y="2583"/>
                    <a:pt x="763" y="2399"/>
                    <a:pt x="763" y="2270"/>
                  </a:cubicBezTo>
                  <a:cubicBezTo>
                    <a:pt x="763" y="2141"/>
                    <a:pt x="763" y="490"/>
                    <a:pt x="763" y="317"/>
                  </a:cubicBezTo>
                  <a:cubicBezTo>
                    <a:pt x="763" y="144"/>
                    <a:pt x="793" y="59"/>
                    <a:pt x="936" y="59"/>
                  </a:cubicBezTo>
                  <a:cubicBezTo>
                    <a:pt x="1080" y="59"/>
                    <a:pt x="1080" y="59"/>
                    <a:pt x="1080" y="59"/>
                  </a:cubicBezTo>
                  <a:cubicBezTo>
                    <a:pt x="1096" y="59"/>
                    <a:pt x="1110" y="46"/>
                    <a:pt x="1110" y="30"/>
                  </a:cubicBezTo>
                  <a:cubicBezTo>
                    <a:pt x="1110" y="14"/>
                    <a:pt x="1096" y="0"/>
                    <a:pt x="1080" y="0"/>
                  </a:cubicBezTo>
                  <a:cubicBezTo>
                    <a:pt x="30" y="0"/>
                    <a:pt x="30" y="0"/>
                    <a:pt x="30" y="0"/>
                  </a:cubicBezTo>
                  <a:cubicBezTo>
                    <a:pt x="14" y="0"/>
                    <a:pt x="0" y="14"/>
                    <a:pt x="0" y="30"/>
                  </a:cubicBezTo>
                  <a:cubicBezTo>
                    <a:pt x="0" y="33"/>
                    <a:pt x="0" y="33"/>
                    <a:pt x="0" y="33"/>
                  </a:cubicBezTo>
                  <a:cubicBezTo>
                    <a:pt x="0" y="49"/>
                    <a:pt x="14" y="62"/>
                    <a:pt x="30" y="62"/>
                  </a:cubicBezTo>
                  <a:cubicBezTo>
                    <a:pt x="164" y="62"/>
                    <a:pt x="164" y="62"/>
                    <a:pt x="164" y="62"/>
                  </a:cubicBezTo>
                  <a:cubicBezTo>
                    <a:pt x="302" y="62"/>
                    <a:pt x="371" y="145"/>
                    <a:pt x="371" y="297"/>
                  </a:cubicBezTo>
                  <a:cubicBezTo>
                    <a:pt x="371" y="449"/>
                    <a:pt x="371" y="2091"/>
                    <a:pt x="371" y="2339"/>
                  </a:cubicBezTo>
                  <a:cubicBezTo>
                    <a:pt x="371" y="2588"/>
                    <a:pt x="318" y="2671"/>
                    <a:pt x="191" y="2671"/>
                  </a:cubicBezTo>
                  <a:cubicBezTo>
                    <a:pt x="138" y="2671"/>
                    <a:pt x="106" y="2672"/>
                    <a:pt x="88" y="2674"/>
                  </a:cubicBezTo>
                  <a:cubicBezTo>
                    <a:pt x="73" y="2675"/>
                    <a:pt x="61" y="2688"/>
                    <a:pt x="61" y="2703"/>
                  </a:cubicBezTo>
                  <a:cubicBezTo>
                    <a:pt x="61" y="2730"/>
                    <a:pt x="61" y="2730"/>
                    <a:pt x="61" y="2730"/>
                  </a:cubicBezTo>
                  <a:cubicBezTo>
                    <a:pt x="61" y="2746"/>
                    <a:pt x="74" y="2759"/>
                    <a:pt x="91" y="2759"/>
                  </a:cubicBezTo>
                  <a:cubicBezTo>
                    <a:pt x="1795" y="2759"/>
                    <a:pt x="1795" y="2759"/>
                    <a:pt x="1795" y="2759"/>
                  </a:cubicBezTo>
                  <a:cubicBezTo>
                    <a:pt x="1999" y="2759"/>
                    <a:pt x="2034" y="2724"/>
                    <a:pt x="2057" y="2644"/>
                  </a:cubicBezTo>
                  <a:cubicBezTo>
                    <a:pt x="2081" y="2564"/>
                    <a:pt x="2104" y="2470"/>
                    <a:pt x="2123" y="2386"/>
                  </a:cubicBezTo>
                  <a:cubicBezTo>
                    <a:pt x="2135" y="2332"/>
                    <a:pt x="2135" y="2279"/>
                    <a:pt x="2133" y="2248"/>
                  </a:cubicBezTo>
                  <a:cubicBezTo>
                    <a:pt x="2133" y="2232"/>
                    <a:pt x="2120" y="2220"/>
                    <a:pt x="2104" y="22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3" name="Freeform 12"/>
            <p:cNvSpPr>
              <a:spLocks noEditPoints="1"/>
            </p:cNvSpPr>
            <p:nvPr/>
          </p:nvSpPr>
          <p:spPr bwMode="auto">
            <a:xfrm>
              <a:off x="1857" y="1707"/>
              <a:ext cx="1241" cy="1045"/>
            </a:xfrm>
            <a:custGeom>
              <a:avLst/>
              <a:gdLst>
                <a:gd name="T0" fmla="*/ 1700 w 3399"/>
                <a:gd name="T1" fmla="*/ 0 h 2861"/>
                <a:gd name="T2" fmla="*/ 0 w 3399"/>
                <a:gd name="T3" fmla="*/ 1431 h 2861"/>
                <a:gd name="T4" fmla="*/ 1700 w 3399"/>
                <a:gd name="T5" fmla="*/ 2861 h 2861"/>
                <a:gd name="T6" fmla="*/ 3399 w 3399"/>
                <a:gd name="T7" fmla="*/ 1431 h 2861"/>
                <a:gd name="T8" fmla="*/ 1700 w 3399"/>
                <a:gd name="T9" fmla="*/ 0 h 2861"/>
                <a:gd name="T10" fmla="*/ 1697 w 3399"/>
                <a:gd name="T11" fmla="*/ 2692 h 2861"/>
                <a:gd name="T12" fmla="*/ 437 w 3399"/>
                <a:gd name="T13" fmla="*/ 1412 h 2861"/>
                <a:gd name="T14" fmla="*/ 1697 w 3399"/>
                <a:gd name="T15" fmla="*/ 133 h 2861"/>
                <a:gd name="T16" fmla="*/ 2957 w 3399"/>
                <a:gd name="T17" fmla="*/ 1412 h 2861"/>
                <a:gd name="T18" fmla="*/ 1697 w 3399"/>
                <a:gd name="T19" fmla="*/ 2692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9" h="2861">
                  <a:moveTo>
                    <a:pt x="1700" y="0"/>
                  </a:moveTo>
                  <a:cubicBezTo>
                    <a:pt x="761" y="0"/>
                    <a:pt x="0" y="564"/>
                    <a:pt x="0" y="1431"/>
                  </a:cubicBezTo>
                  <a:cubicBezTo>
                    <a:pt x="0" y="2322"/>
                    <a:pt x="761" y="2861"/>
                    <a:pt x="1700" y="2861"/>
                  </a:cubicBezTo>
                  <a:cubicBezTo>
                    <a:pt x="2638" y="2861"/>
                    <a:pt x="3399" y="2300"/>
                    <a:pt x="3399" y="1431"/>
                  </a:cubicBezTo>
                  <a:cubicBezTo>
                    <a:pt x="3399" y="514"/>
                    <a:pt x="2638" y="0"/>
                    <a:pt x="1700" y="0"/>
                  </a:cubicBezTo>
                  <a:close/>
                  <a:moveTo>
                    <a:pt x="1697" y="2692"/>
                  </a:moveTo>
                  <a:cubicBezTo>
                    <a:pt x="1001" y="2692"/>
                    <a:pt x="437" y="2073"/>
                    <a:pt x="437" y="1412"/>
                  </a:cubicBezTo>
                  <a:cubicBezTo>
                    <a:pt x="437" y="486"/>
                    <a:pt x="1001" y="133"/>
                    <a:pt x="1697" y="133"/>
                  </a:cubicBezTo>
                  <a:cubicBezTo>
                    <a:pt x="2393" y="133"/>
                    <a:pt x="2957" y="697"/>
                    <a:pt x="2957" y="1412"/>
                  </a:cubicBezTo>
                  <a:cubicBezTo>
                    <a:pt x="2957" y="2443"/>
                    <a:pt x="2393" y="2692"/>
                    <a:pt x="1697" y="269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sp>
          <p:nvSpPr>
            <p:cNvPr id="14" name="Freeform 13"/>
            <p:cNvSpPr>
              <a:spLocks/>
            </p:cNvSpPr>
            <p:nvPr/>
          </p:nvSpPr>
          <p:spPr bwMode="auto">
            <a:xfrm>
              <a:off x="6996" y="1984"/>
              <a:ext cx="140" cy="273"/>
            </a:xfrm>
            <a:custGeom>
              <a:avLst/>
              <a:gdLst>
                <a:gd name="T0" fmla="*/ 163 w 384"/>
                <a:gd name="T1" fmla="*/ 0 h 749"/>
                <a:gd name="T2" fmla="*/ 0 w 384"/>
                <a:gd name="T3" fmla="*/ 0 h 749"/>
                <a:gd name="T4" fmla="*/ 0 w 384"/>
                <a:gd name="T5" fmla="*/ 749 h 749"/>
                <a:gd name="T6" fmla="*/ 152 w 384"/>
                <a:gd name="T7" fmla="*/ 749 h 749"/>
                <a:gd name="T8" fmla="*/ 384 w 384"/>
                <a:gd name="T9" fmla="*/ 376 h 749"/>
                <a:gd name="T10" fmla="*/ 163 w 384"/>
                <a:gd name="T11" fmla="*/ 0 h 749"/>
              </a:gdLst>
              <a:ahLst/>
              <a:cxnLst>
                <a:cxn ang="0">
                  <a:pos x="T0" y="T1"/>
                </a:cxn>
                <a:cxn ang="0">
                  <a:pos x="T2" y="T3"/>
                </a:cxn>
                <a:cxn ang="0">
                  <a:pos x="T4" y="T5"/>
                </a:cxn>
                <a:cxn ang="0">
                  <a:pos x="T6" y="T7"/>
                </a:cxn>
                <a:cxn ang="0">
                  <a:pos x="T8" y="T9"/>
                </a:cxn>
                <a:cxn ang="0">
                  <a:pos x="T10" y="T11"/>
                </a:cxn>
              </a:cxnLst>
              <a:rect l="0" t="0" r="r" b="b"/>
              <a:pathLst>
                <a:path w="384" h="749">
                  <a:moveTo>
                    <a:pt x="163" y="0"/>
                  </a:moveTo>
                  <a:cubicBezTo>
                    <a:pt x="107" y="0"/>
                    <a:pt x="96" y="0"/>
                    <a:pt x="0" y="0"/>
                  </a:cubicBezTo>
                  <a:cubicBezTo>
                    <a:pt x="0" y="749"/>
                    <a:pt x="0" y="749"/>
                    <a:pt x="0" y="749"/>
                  </a:cubicBezTo>
                  <a:cubicBezTo>
                    <a:pt x="0" y="749"/>
                    <a:pt x="88" y="749"/>
                    <a:pt x="152" y="749"/>
                  </a:cubicBezTo>
                  <a:cubicBezTo>
                    <a:pt x="215" y="749"/>
                    <a:pt x="384" y="686"/>
                    <a:pt x="384" y="376"/>
                  </a:cubicBezTo>
                  <a:cubicBezTo>
                    <a:pt x="384" y="67"/>
                    <a:pt x="218" y="0"/>
                    <a:pt x="16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000000"/>
                </a:solidFill>
                <a:effectLst/>
                <a:uLnTx/>
                <a:uFillTx/>
                <a:latin typeface="Arial"/>
                <a:ea typeface="+mn-ea"/>
                <a:cs typeface="+mn-cs"/>
              </a:endParaRPr>
            </a:p>
          </p:txBody>
        </p:sp>
      </p:grpSp>
    </p:spTree>
    <p:extLst>
      <p:ext uri="{BB962C8B-B14F-4D97-AF65-F5344CB8AC3E}">
        <p14:creationId xmlns:p14="http://schemas.microsoft.com/office/powerpoint/2010/main" val="1156280092"/>
      </p:ext>
    </p:extLst>
  </p:cSld>
  <p:clrMap bg1="lt1" tx1="dk1" bg2="lt2" tx2="dk2" accent1="accent1" accent2="accent2" accent3="accent3" accent4="accent4" accent5="accent5" accent6="accent6" hlink="hlink" folHlink="folHlink"/>
  <p:sldLayoutIdLst>
    <p:sldLayoutId id="2147483764" r:id="rId1"/>
    <p:sldLayoutId id="2147483796" r:id="rId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
                                        <p:tgtEl>
                                          <p:spTgt spid="5"/>
                                        </p:tgtEl>
                                      </p:cBhvr>
                                    </p:animEffect>
                                  </p:childTnLst>
                                </p:cTn>
                              </p:par>
                              <p:par>
                                <p:cTn id="8" presetID="22" presetClass="entr" presetSubtype="8" fill="hold" grpId="0" nodeType="withEffect">
                                  <p:stCondLst>
                                    <p:cond delay="15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txStyles>
    <p:titleStyle>
      <a:lvl1pPr algn="l" defTabSz="457200" rtl="0" eaLnBrk="1" latinLnBrk="0" hangingPunct="1">
        <a:spcBef>
          <a:spcPct val="0"/>
        </a:spcBef>
        <a:buNone/>
        <a:defRPr sz="1400" kern="1200" cap="all" spc="100" baseline="0">
          <a:solidFill>
            <a:schemeClr val="tx1">
              <a:lumMod val="75000"/>
              <a:lumOff val="25000"/>
            </a:schemeClr>
          </a:solidFill>
          <a:latin typeface="+mj-lt"/>
          <a:ea typeface="+mj-ea"/>
          <a:cs typeface="+mj-cs"/>
        </a:defRPr>
      </a:lvl1pPr>
    </p:titleStyle>
    <p:body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nfluence.evolveip.net/pages/viewpage.action?pageId=39795005"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hyperlink" Target="https://confluence.evolveip.net/display/EIKB/Cisco+MPP%3A+Troubleshooting+MOP"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onfluence.evolveip.net/display/EIKB/Cisco+MPP%3A+Troubleshooting+MOP"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hyperlink" Target="https://confluence.evolveip.net/display/EIKB/Cisco+MPP%3A+Customer+Support+Center"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confluence.evolveip.net/display/EIKB/Cisco+MPP%3A+Troubleshooting+MOP"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confluence.evolveip.net/pages/viewpage.action?pageId=39795005"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evolveip.net/phone-systems/phone-options"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confluence.evolveip.net/display/EIKB/Cisco+MPP%3A+Service+Delivery" TargetMode="External"/><Relationship Id="rId4" Type="http://schemas.openxmlformats.org/officeDocument/2006/relationships/hyperlink" Target="https://confluence.evolveip.net/pages/viewpage.action?pageId=44467253"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dirty="0">
                <a:latin typeface="Avenir Black"/>
              </a:rPr>
              <a:t>Customer Support Training</a:t>
            </a:r>
          </a:p>
        </p:txBody>
      </p:sp>
      <p:sp>
        <p:nvSpPr>
          <p:cNvPr id="3" name="Title 2"/>
          <p:cNvSpPr>
            <a:spLocks noGrp="1"/>
          </p:cNvSpPr>
          <p:nvPr>
            <p:ph type="title"/>
          </p:nvPr>
        </p:nvSpPr>
        <p:spPr/>
        <p:txBody>
          <a:bodyPr/>
          <a:lstStyle/>
          <a:p>
            <a:r>
              <a:rPr lang="en-US" sz="2000" dirty="0"/>
              <a:t>Cisco Multi platform </a:t>
            </a:r>
            <a:br>
              <a:rPr lang="en-US" sz="2000" dirty="0"/>
            </a:br>
            <a:r>
              <a:rPr lang="en-US" sz="2000" dirty="0"/>
              <a:t>Phones (MPP)</a:t>
            </a:r>
            <a:endParaRPr lang="en-US" sz="2000" dirty="0">
              <a:latin typeface="Calibri" panose="020F0502020204030204" pitchFamily="34" charset="0"/>
            </a:endParaRPr>
          </a:p>
        </p:txBody>
      </p:sp>
      <p:sp>
        <p:nvSpPr>
          <p:cNvPr id="4" name="Text Placeholder 3"/>
          <p:cNvSpPr>
            <a:spLocks noGrp="1"/>
          </p:cNvSpPr>
          <p:nvPr>
            <p:ph type="body" sz="quarter" idx="10"/>
          </p:nvPr>
        </p:nvSpPr>
        <p:spPr/>
        <p:txBody>
          <a:bodyPr>
            <a:noAutofit/>
          </a:bodyPr>
          <a:lstStyle/>
          <a:p>
            <a:pPr>
              <a:spcBef>
                <a:spcPts val="0"/>
              </a:spcBef>
              <a:spcAft>
                <a:spcPts val="0"/>
              </a:spcAft>
            </a:pPr>
            <a:r>
              <a:rPr lang="en-US" dirty="0">
                <a:latin typeface="Avenir Black"/>
              </a:rPr>
              <a:t>May </a:t>
            </a:r>
            <a:r>
              <a:rPr lang="en-US" dirty="0"/>
              <a:t>2019</a:t>
            </a:r>
            <a:endParaRPr lang="en-US" dirty="0">
              <a:latin typeface="Avenir Black"/>
            </a:endParaRPr>
          </a:p>
          <a:p>
            <a:pPr>
              <a:spcBef>
                <a:spcPts val="0"/>
              </a:spcBef>
              <a:spcAft>
                <a:spcPts val="0"/>
              </a:spcAft>
            </a:pPr>
            <a:r>
              <a:rPr lang="en-US" dirty="0"/>
              <a:t>Product Development</a:t>
            </a:r>
            <a:endParaRPr lang="en-US" dirty="0">
              <a:latin typeface="Avenir Black"/>
            </a:endParaRPr>
          </a:p>
          <a:p>
            <a:pPr>
              <a:spcBef>
                <a:spcPts val="0"/>
              </a:spcBef>
              <a:spcAft>
                <a:spcPts val="0"/>
              </a:spcAft>
            </a:pPr>
            <a:endParaRPr lang="en-US" dirty="0">
              <a:latin typeface="Avenir Black"/>
            </a:endParaRPr>
          </a:p>
        </p:txBody>
      </p:sp>
      <p:pic>
        <p:nvPicPr>
          <p:cNvPr id="6" name="Picture 5">
            <a:extLst>
              <a:ext uri="{FF2B5EF4-FFF2-40B4-BE49-F238E27FC236}">
                <a16:creationId xmlns:a16="http://schemas.microsoft.com/office/drawing/2014/main" id="{5B592B56-FB21-48FB-BB16-0A66810209D5}"/>
              </a:ext>
            </a:extLst>
          </p:cNvPr>
          <p:cNvPicPr>
            <a:picLocks noChangeAspect="1"/>
          </p:cNvPicPr>
          <p:nvPr/>
        </p:nvPicPr>
        <p:blipFill rotWithShape="1">
          <a:blip r:embed="rId3"/>
          <a:srcRect l="18153" t="9803" r="-2155" b="19705"/>
          <a:stretch/>
        </p:blipFill>
        <p:spPr>
          <a:xfrm>
            <a:off x="3791446" y="1120140"/>
            <a:ext cx="7193367" cy="4023360"/>
          </a:xfrm>
          <a:prstGeom prst="roundRect">
            <a:avLst>
              <a:gd name="adj" fmla="val 50000"/>
            </a:avLst>
          </a:prstGeom>
        </p:spPr>
      </p:pic>
      <p:sp>
        <p:nvSpPr>
          <p:cNvPr id="7" name="Rectangle 6">
            <a:extLst>
              <a:ext uri="{FF2B5EF4-FFF2-40B4-BE49-F238E27FC236}">
                <a16:creationId xmlns:a16="http://schemas.microsoft.com/office/drawing/2014/main" id="{1FC851FC-55F8-4832-8BC7-609291EEF814}"/>
              </a:ext>
            </a:extLst>
          </p:cNvPr>
          <p:cNvSpPr/>
          <p:nvPr/>
        </p:nvSpPr>
        <p:spPr>
          <a:xfrm>
            <a:off x="9144000" y="616373"/>
            <a:ext cx="2175164" cy="4527127"/>
          </a:xfrm>
          <a:prstGeom prst="rect">
            <a:avLst/>
          </a:prstGeom>
          <a:solidFill>
            <a:srgbClr val="E6E6E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90623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831" y="119326"/>
            <a:ext cx="6902590" cy="416268"/>
          </a:xfrm>
        </p:spPr>
        <p:txBody>
          <a:bodyPr>
            <a:noAutofit/>
          </a:bodyPr>
          <a:lstStyle/>
          <a:p>
            <a:br>
              <a:rPr lang="en-US" sz="1600" dirty="0"/>
            </a:br>
            <a:r>
              <a:rPr lang="en-US" sz="1600" dirty="0"/>
              <a:t>Cisco MPP and confluence</a:t>
            </a:r>
            <a:br>
              <a:rPr lang="en-US" sz="1600" dirty="0"/>
            </a:br>
            <a:endParaRPr lang="en-US" sz="1600" dirty="0"/>
          </a:p>
        </p:txBody>
      </p:sp>
      <p:sp>
        <p:nvSpPr>
          <p:cNvPr id="3" name="Text Placeholder 2">
            <a:extLst>
              <a:ext uri="{FF2B5EF4-FFF2-40B4-BE49-F238E27FC236}">
                <a16:creationId xmlns:a16="http://schemas.microsoft.com/office/drawing/2014/main" id="{F5854406-F457-4163-9251-526303A464DA}"/>
              </a:ext>
            </a:extLst>
          </p:cNvPr>
          <p:cNvSpPr>
            <a:spLocks noGrp="1"/>
          </p:cNvSpPr>
          <p:nvPr>
            <p:ph type="body" sz="quarter" idx="10"/>
          </p:nvPr>
        </p:nvSpPr>
        <p:spPr>
          <a:xfrm>
            <a:off x="200623" y="846402"/>
            <a:ext cx="4216399" cy="4024978"/>
          </a:xfrm>
        </p:spPr>
        <p:txBody>
          <a:bodyPr>
            <a:normAutofit/>
          </a:bodyPr>
          <a:lstStyle/>
          <a:p>
            <a:r>
              <a:rPr lang="en-US" sz="2000" dirty="0"/>
              <a:t>Cisco MPP Ops landing page: </a:t>
            </a:r>
            <a:r>
              <a:rPr lang="en-US" sz="1200" dirty="0">
                <a:hlinkClick r:id="rId3"/>
              </a:rPr>
              <a:t>https://confluence.evolveip.net/pages/viewpage.action?pageId=39795005</a:t>
            </a:r>
            <a:r>
              <a:rPr lang="en-US" sz="1200" dirty="0"/>
              <a:t> </a:t>
            </a:r>
            <a:endParaRPr lang="en-US" sz="2000" dirty="0"/>
          </a:p>
          <a:p>
            <a:r>
              <a:rPr lang="en-US" sz="2000" b="0" dirty="0"/>
              <a:t>6800/7800/8800 series pages:</a:t>
            </a:r>
          </a:p>
          <a:p>
            <a:pPr lvl="1"/>
            <a:r>
              <a:rPr lang="en-US" sz="1800" dirty="0"/>
              <a:t>Handset buttons/features/connections </a:t>
            </a:r>
          </a:p>
          <a:p>
            <a:pPr lvl="1"/>
            <a:r>
              <a:rPr lang="en-US" sz="1800" dirty="0"/>
              <a:t>Administration Guides </a:t>
            </a:r>
            <a:r>
              <a:rPr lang="en-US" sz="1800" b="1" dirty="0"/>
              <a:t>(EIP only)</a:t>
            </a:r>
          </a:p>
          <a:p>
            <a:pPr lvl="1"/>
            <a:r>
              <a:rPr lang="en-US" sz="1800" dirty="0"/>
              <a:t>Quick Start Guide and User Guide </a:t>
            </a:r>
            <a:r>
              <a:rPr lang="en-US" sz="1800" b="1" dirty="0"/>
              <a:t>(Customer Facing)</a:t>
            </a:r>
          </a:p>
          <a:p>
            <a:pPr marL="457200" lvl="1" indent="0">
              <a:buNone/>
            </a:pPr>
            <a:endParaRPr lang="en-US" sz="1800" dirty="0"/>
          </a:p>
        </p:txBody>
      </p:sp>
      <p:sp>
        <p:nvSpPr>
          <p:cNvPr id="4" name="Text Placeholder 5"/>
          <p:cNvSpPr txBox="1">
            <a:spLocks/>
          </p:cNvSpPr>
          <p:nvPr/>
        </p:nvSpPr>
        <p:spPr>
          <a:xfrm>
            <a:off x="381000" y="914400"/>
            <a:ext cx="8254999" cy="2679700"/>
          </a:xfrm>
          <a:prstGeom prst="rect">
            <a:avLst/>
          </a:prstGeom>
        </p:spPr>
        <p:txBody>
          <a:bodyPr vert="horz" lIns="91440" tIns="45720" rIns="91440" bIns="45720" rtlCol="0" anchor="ctr">
            <a:no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b="1" i="0" kern="1200">
                <a:solidFill>
                  <a:schemeClr val="accent1"/>
                </a:solidFill>
                <a:latin typeface="Avenir Black" charset="0"/>
                <a:ea typeface="Avenir Black" charset="0"/>
                <a:cs typeface="Avenir Black" charset="0"/>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b="0" i="0" kern="1200">
                <a:solidFill>
                  <a:schemeClr val="tx1">
                    <a:lumMod val="65000"/>
                    <a:lumOff val="35000"/>
                  </a:schemeClr>
                </a:solidFill>
                <a:latin typeface="Avenir Book" charset="0"/>
                <a:ea typeface="Avenir Book" charset="0"/>
                <a:cs typeface="Avenir Book" charset="0"/>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b="0" i="0" kern="1200">
                <a:solidFill>
                  <a:schemeClr val="tx1">
                    <a:lumMod val="65000"/>
                    <a:lumOff val="35000"/>
                  </a:schemeClr>
                </a:solidFill>
                <a:latin typeface="Avenir Book" charset="0"/>
                <a:ea typeface="Avenir Book" charset="0"/>
                <a:cs typeface="Avenir Book" charset="0"/>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b="0" i="0" kern="1200">
                <a:solidFill>
                  <a:schemeClr val="tx1">
                    <a:lumMod val="65000"/>
                    <a:lumOff val="35000"/>
                  </a:schemeClr>
                </a:solidFill>
                <a:latin typeface="Avenir Book" charset="0"/>
                <a:ea typeface="Avenir Book" charset="0"/>
                <a:cs typeface="Avenir Book" charset="0"/>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b="0" i="0" kern="1200">
                <a:solidFill>
                  <a:schemeClr val="tx1">
                    <a:lumMod val="65000"/>
                    <a:lumOff val="35000"/>
                  </a:schemeClr>
                </a:solidFill>
                <a:latin typeface="Avenir Book" charset="0"/>
                <a:ea typeface="Avenir Book" charset="0"/>
                <a:cs typeface="Avenir Book"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hlinkClick r:id="rId4"/>
            </a:endParaRPr>
          </a:p>
        </p:txBody>
      </p:sp>
      <p:sp>
        <p:nvSpPr>
          <p:cNvPr id="6" name="Text Placeholder 2">
            <a:extLst>
              <a:ext uri="{FF2B5EF4-FFF2-40B4-BE49-F238E27FC236}">
                <a16:creationId xmlns:a16="http://schemas.microsoft.com/office/drawing/2014/main" id="{3B2F62CB-568F-472E-B6E4-806E6AC9D4B8}"/>
              </a:ext>
            </a:extLst>
          </p:cNvPr>
          <p:cNvSpPr txBox="1">
            <a:spLocks/>
          </p:cNvSpPr>
          <p:nvPr/>
        </p:nvSpPr>
        <p:spPr>
          <a:xfrm>
            <a:off x="4417023" y="767075"/>
            <a:ext cx="4040563" cy="3609350"/>
          </a:xfrm>
          <a:prstGeom prst="rect">
            <a:avLst/>
          </a:prstGeom>
        </p:spPr>
        <p:txBody>
          <a:bodyPr vert="horz" lIns="91440" tIns="45720" rIns="91440" bIns="45720" rtlCol="0">
            <a:norm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b="1" kern="1200">
                <a:solidFill>
                  <a:schemeClr val="accent1"/>
                </a:solidFill>
                <a:latin typeface="Avenir Black"/>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Avenir Black"/>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Avenir Black"/>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Avenir Black"/>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b="1" dirty="0"/>
          </a:p>
        </p:txBody>
      </p:sp>
      <p:pic>
        <p:nvPicPr>
          <p:cNvPr id="16" name="Picture 15">
            <a:extLst>
              <a:ext uri="{FF2B5EF4-FFF2-40B4-BE49-F238E27FC236}">
                <a16:creationId xmlns:a16="http://schemas.microsoft.com/office/drawing/2014/main" id="{702C988F-2966-4EDE-93E4-E2E5C4C2D8FA}"/>
              </a:ext>
            </a:extLst>
          </p:cNvPr>
          <p:cNvPicPr>
            <a:picLocks noChangeAspect="1"/>
          </p:cNvPicPr>
          <p:nvPr/>
        </p:nvPicPr>
        <p:blipFill>
          <a:blip r:embed="rId5"/>
          <a:stretch>
            <a:fillRect/>
          </a:stretch>
        </p:blipFill>
        <p:spPr>
          <a:xfrm>
            <a:off x="4417023" y="720380"/>
            <a:ext cx="4511113" cy="3702740"/>
          </a:xfrm>
          <a:prstGeom prst="rect">
            <a:avLst/>
          </a:prstGeom>
        </p:spPr>
      </p:pic>
    </p:spTree>
    <p:extLst>
      <p:ext uri="{BB962C8B-B14F-4D97-AF65-F5344CB8AC3E}">
        <p14:creationId xmlns:p14="http://schemas.microsoft.com/office/powerpoint/2010/main" val="29528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830" y="276921"/>
            <a:ext cx="6902590" cy="416268"/>
          </a:xfrm>
        </p:spPr>
        <p:txBody>
          <a:bodyPr>
            <a:normAutofit fontScale="90000"/>
          </a:bodyPr>
          <a:lstStyle/>
          <a:p>
            <a:r>
              <a:rPr lang="en-US" sz="1800" dirty="0"/>
              <a:t>Confluence resources for tier 1</a:t>
            </a:r>
            <a:br>
              <a:rPr lang="en-US" dirty="0"/>
            </a:br>
            <a:br>
              <a:rPr lang="en-US" sz="1000" dirty="0"/>
            </a:br>
            <a:endParaRPr lang="en-US" dirty="0"/>
          </a:p>
        </p:txBody>
      </p:sp>
      <p:sp>
        <p:nvSpPr>
          <p:cNvPr id="4" name="Text Placeholder 5"/>
          <p:cNvSpPr txBox="1">
            <a:spLocks/>
          </p:cNvSpPr>
          <p:nvPr/>
        </p:nvSpPr>
        <p:spPr>
          <a:xfrm>
            <a:off x="381000" y="914400"/>
            <a:ext cx="8254999" cy="2679700"/>
          </a:xfrm>
          <a:prstGeom prst="rect">
            <a:avLst/>
          </a:prstGeom>
        </p:spPr>
        <p:txBody>
          <a:bodyPr vert="horz" lIns="91440" tIns="45720" rIns="91440" bIns="45720" rtlCol="0" anchor="ctr">
            <a:no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b="1" i="0" kern="1200">
                <a:solidFill>
                  <a:schemeClr val="accent1"/>
                </a:solidFill>
                <a:latin typeface="Avenir Black" charset="0"/>
                <a:ea typeface="Avenir Black" charset="0"/>
                <a:cs typeface="Avenir Black" charset="0"/>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b="0" i="0" kern="1200">
                <a:solidFill>
                  <a:schemeClr val="tx1">
                    <a:lumMod val="65000"/>
                    <a:lumOff val="35000"/>
                  </a:schemeClr>
                </a:solidFill>
                <a:latin typeface="Avenir Book" charset="0"/>
                <a:ea typeface="Avenir Book" charset="0"/>
                <a:cs typeface="Avenir Book" charset="0"/>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b="0" i="0" kern="1200">
                <a:solidFill>
                  <a:schemeClr val="tx1">
                    <a:lumMod val="65000"/>
                    <a:lumOff val="35000"/>
                  </a:schemeClr>
                </a:solidFill>
                <a:latin typeface="Avenir Book" charset="0"/>
                <a:ea typeface="Avenir Book" charset="0"/>
                <a:cs typeface="Avenir Book" charset="0"/>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b="0" i="0" kern="1200">
                <a:solidFill>
                  <a:schemeClr val="tx1">
                    <a:lumMod val="65000"/>
                    <a:lumOff val="35000"/>
                  </a:schemeClr>
                </a:solidFill>
                <a:latin typeface="Avenir Book" charset="0"/>
                <a:ea typeface="Avenir Book" charset="0"/>
                <a:cs typeface="Avenir Book" charset="0"/>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b="0" i="0" kern="1200">
                <a:solidFill>
                  <a:schemeClr val="tx1">
                    <a:lumMod val="65000"/>
                    <a:lumOff val="35000"/>
                  </a:schemeClr>
                </a:solidFill>
                <a:latin typeface="Avenir Book" charset="0"/>
                <a:ea typeface="Avenir Book" charset="0"/>
                <a:cs typeface="Avenir Book"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hlinkClick r:id="rId3"/>
            </a:endParaRPr>
          </a:p>
        </p:txBody>
      </p:sp>
      <p:sp>
        <p:nvSpPr>
          <p:cNvPr id="6" name="Text Placeholder 2">
            <a:extLst>
              <a:ext uri="{FF2B5EF4-FFF2-40B4-BE49-F238E27FC236}">
                <a16:creationId xmlns:a16="http://schemas.microsoft.com/office/drawing/2014/main" id="{3B2F62CB-568F-472E-B6E4-806E6AC9D4B8}"/>
              </a:ext>
            </a:extLst>
          </p:cNvPr>
          <p:cNvSpPr txBox="1">
            <a:spLocks/>
          </p:cNvSpPr>
          <p:nvPr/>
        </p:nvSpPr>
        <p:spPr>
          <a:xfrm>
            <a:off x="4417023" y="767075"/>
            <a:ext cx="4040563" cy="3609350"/>
          </a:xfrm>
          <a:prstGeom prst="rect">
            <a:avLst/>
          </a:prstGeom>
        </p:spPr>
        <p:txBody>
          <a:bodyPr vert="horz" lIns="91440" tIns="45720" rIns="91440" bIns="45720" rtlCol="0">
            <a:norm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b="1" kern="1200">
                <a:solidFill>
                  <a:schemeClr val="accent1"/>
                </a:solidFill>
                <a:latin typeface="Avenir Black"/>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Avenir Black"/>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Avenir Black"/>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Avenir Black"/>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b="1" dirty="0"/>
          </a:p>
        </p:txBody>
      </p:sp>
      <p:sp>
        <p:nvSpPr>
          <p:cNvPr id="7" name="Text Placeholder 6">
            <a:extLst>
              <a:ext uri="{FF2B5EF4-FFF2-40B4-BE49-F238E27FC236}">
                <a16:creationId xmlns:a16="http://schemas.microsoft.com/office/drawing/2014/main" id="{F90D3AE6-01B0-48E7-B7A3-D262382F986F}"/>
              </a:ext>
            </a:extLst>
          </p:cNvPr>
          <p:cNvSpPr>
            <a:spLocks noGrp="1"/>
          </p:cNvSpPr>
          <p:nvPr>
            <p:ph type="body" sz="quarter" idx="10"/>
          </p:nvPr>
        </p:nvSpPr>
        <p:spPr>
          <a:xfrm>
            <a:off x="594937" y="767075"/>
            <a:ext cx="7230803" cy="3384824"/>
          </a:xfrm>
        </p:spPr>
        <p:txBody>
          <a:bodyPr/>
          <a:lstStyle/>
          <a:p>
            <a:r>
              <a:rPr lang="en-US" dirty="0"/>
              <a:t>Cisco MPP- Customer Support Center: </a:t>
            </a:r>
            <a:r>
              <a:rPr lang="en-US" sz="1000" dirty="0">
                <a:hlinkClick r:id="rId4"/>
              </a:rPr>
              <a:t>https://confluence.evolveip.net/display/EIKB/Cisco+MPP%3A+Customer+Support+Center</a:t>
            </a:r>
            <a:endParaRPr lang="en-US" sz="700" dirty="0"/>
          </a:p>
          <a:p>
            <a:pPr lvl="1"/>
            <a:r>
              <a:rPr lang="en-US" sz="2000" b="0" dirty="0">
                <a:solidFill>
                  <a:schemeClr val="tx1"/>
                </a:solidFill>
              </a:rPr>
              <a:t>Series comparison and </a:t>
            </a:r>
            <a:r>
              <a:rPr lang="en-US" sz="2000" dirty="0">
                <a:solidFill>
                  <a:schemeClr val="tx1"/>
                </a:solidFill>
              </a:rPr>
              <a:t>f</a:t>
            </a:r>
            <a:r>
              <a:rPr lang="en-US" sz="2000" b="0" dirty="0">
                <a:solidFill>
                  <a:schemeClr val="tx1"/>
                </a:solidFill>
              </a:rPr>
              <a:t>eature differentiators</a:t>
            </a:r>
          </a:p>
          <a:p>
            <a:pPr lvl="1"/>
            <a:r>
              <a:rPr lang="en-US" sz="2000" b="0" dirty="0">
                <a:solidFill>
                  <a:schemeClr val="tx1"/>
                </a:solidFill>
              </a:rPr>
              <a:t>Basic Troubleshooting MOP</a:t>
            </a:r>
          </a:p>
          <a:p>
            <a:pPr lvl="1"/>
            <a:r>
              <a:rPr lang="en-US" sz="2000" b="0" dirty="0">
                <a:solidFill>
                  <a:schemeClr val="tx1"/>
                </a:solidFill>
              </a:rPr>
              <a:t>FAQ’s</a:t>
            </a:r>
          </a:p>
          <a:p>
            <a:pPr lvl="1"/>
            <a:r>
              <a:rPr lang="en-US" sz="2000" dirty="0">
                <a:solidFill>
                  <a:schemeClr val="tx1"/>
                </a:solidFill>
              </a:rPr>
              <a:t>Escalation Procedures</a:t>
            </a:r>
          </a:p>
          <a:p>
            <a:pPr marL="914400" lvl="2" indent="0">
              <a:buNone/>
            </a:pPr>
            <a:endParaRPr lang="en-US" dirty="0">
              <a:solidFill>
                <a:schemeClr val="tx1"/>
              </a:solidFill>
            </a:endParaRPr>
          </a:p>
          <a:p>
            <a:pPr marL="457200" lvl="1" indent="0">
              <a:buNone/>
            </a:pPr>
            <a:endParaRPr lang="en-US" sz="1000" dirty="0">
              <a:solidFill>
                <a:schemeClr val="tx1"/>
              </a:solidFill>
            </a:endParaRPr>
          </a:p>
          <a:p>
            <a:endParaRPr lang="en-US" dirty="0"/>
          </a:p>
        </p:txBody>
      </p:sp>
      <p:pic>
        <p:nvPicPr>
          <p:cNvPr id="9" name="Picture 8">
            <a:extLst>
              <a:ext uri="{FF2B5EF4-FFF2-40B4-BE49-F238E27FC236}">
                <a16:creationId xmlns:a16="http://schemas.microsoft.com/office/drawing/2014/main" id="{F781D2D6-5178-400F-BE4F-D32C3B217D4F}"/>
              </a:ext>
            </a:extLst>
          </p:cNvPr>
          <p:cNvPicPr>
            <a:picLocks noChangeAspect="1"/>
          </p:cNvPicPr>
          <p:nvPr/>
        </p:nvPicPr>
        <p:blipFill>
          <a:blip r:embed="rId5"/>
          <a:stretch>
            <a:fillRect/>
          </a:stretch>
        </p:blipFill>
        <p:spPr>
          <a:xfrm>
            <a:off x="682153" y="3033548"/>
            <a:ext cx="8167783" cy="1416763"/>
          </a:xfrm>
          <a:prstGeom prst="rect">
            <a:avLst/>
          </a:prstGeom>
        </p:spPr>
      </p:pic>
    </p:spTree>
    <p:extLst>
      <p:ext uri="{BB962C8B-B14F-4D97-AF65-F5344CB8AC3E}">
        <p14:creationId xmlns:p14="http://schemas.microsoft.com/office/powerpoint/2010/main" val="197443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3830" y="188357"/>
            <a:ext cx="6902590" cy="307777"/>
          </a:xfrm>
        </p:spPr>
        <p:txBody>
          <a:bodyPr>
            <a:noAutofit/>
          </a:bodyPr>
          <a:lstStyle/>
          <a:p>
            <a:r>
              <a:rPr lang="en-US" sz="1200" dirty="0">
                <a:latin typeface="+mn-lt"/>
              </a:rPr>
              <a:t>Troubleshooting decision tree</a:t>
            </a:r>
          </a:p>
        </p:txBody>
      </p:sp>
      <p:sp>
        <p:nvSpPr>
          <p:cNvPr id="6" name="Content Placeholder 2"/>
          <p:cNvSpPr txBox="1">
            <a:spLocks/>
          </p:cNvSpPr>
          <p:nvPr/>
        </p:nvSpPr>
        <p:spPr>
          <a:xfrm>
            <a:off x="669002" y="3762768"/>
            <a:ext cx="7827123" cy="1442936"/>
          </a:xfrm>
          <a:prstGeom prst="rect">
            <a:avLst/>
          </a:prstGeom>
        </p:spPr>
        <p:txBody>
          <a:bodyPr vert="horz" lIns="91440" tIns="45720" rIns="91440" bIns="45720" rtlCol="0">
            <a:norm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200" dirty="0"/>
          </a:p>
        </p:txBody>
      </p:sp>
      <p:sp>
        <p:nvSpPr>
          <p:cNvPr id="7" name="Rectangle: Rounded Corners 6">
            <a:extLst>
              <a:ext uri="{FF2B5EF4-FFF2-40B4-BE49-F238E27FC236}">
                <a16:creationId xmlns:a16="http://schemas.microsoft.com/office/drawing/2014/main" id="{4AA576CE-101B-4FC8-BAFF-9E82FF3DB76B}"/>
              </a:ext>
            </a:extLst>
          </p:cNvPr>
          <p:cNvSpPr/>
          <p:nvPr/>
        </p:nvSpPr>
        <p:spPr>
          <a:xfrm>
            <a:off x="102806" y="788051"/>
            <a:ext cx="1130627" cy="792722"/>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b="1" dirty="0">
                <a:solidFill>
                  <a:prstClr val="white"/>
                </a:solidFill>
              </a:rPr>
              <a:t>REPORTED ISSUE</a:t>
            </a:r>
          </a:p>
        </p:txBody>
      </p:sp>
      <p:sp>
        <p:nvSpPr>
          <p:cNvPr id="8" name="Rectangle: Rounded Corners 7">
            <a:extLst>
              <a:ext uri="{FF2B5EF4-FFF2-40B4-BE49-F238E27FC236}">
                <a16:creationId xmlns:a16="http://schemas.microsoft.com/office/drawing/2014/main" id="{D1BAD88D-B823-43E9-88D2-FC57ADB5BD26}"/>
              </a:ext>
            </a:extLst>
          </p:cNvPr>
          <p:cNvSpPr/>
          <p:nvPr/>
        </p:nvSpPr>
        <p:spPr>
          <a:xfrm>
            <a:off x="1486335" y="788051"/>
            <a:ext cx="1091706" cy="802246"/>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dirty="0">
                <a:solidFill>
                  <a:prstClr val="white"/>
                </a:solidFill>
              </a:rPr>
              <a:t>Open ICD Incident</a:t>
            </a:r>
          </a:p>
        </p:txBody>
      </p:sp>
      <p:sp>
        <p:nvSpPr>
          <p:cNvPr id="12" name="Rectangle: Rounded Corners 11">
            <a:extLst>
              <a:ext uri="{FF2B5EF4-FFF2-40B4-BE49-F238E27FC236}">
                <a16:creationId xmlns:a16="http://schemas.microsoft.com/office/drawing/2014/main" id="{0010718B-A039-4C68-988B-3500B2E7C31C}"/>
              </a:ext>
            </a:extLst>
          </p:cNvPr>
          <p:cNvSpPr/>
          <p:nvPr/>
        </p:nvSpPr>
        <p:spPr>
          <a:xfrm>
            <a:off x="2830943" y="788050"/>
            <a:ext cx="1165936" cy="802247"/>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dirty="0">
                <a:solidFill>
                  <a:prstClr val="white"/>
                </a:solidFill>
              </a:rPr>
              <a:t>Specify </a:t>
            </a:r>
            <a:r>
              <a:rPr lang="en-US" sz="900" i="1" dirty="0">
                <a:solidFill>
                  <a:prstClr val="white"/>
                </a:solidFill>
              </a:rPr>
              <a:t>Summary/</a:t>
            </a:r>
          </a:p>
          <a:p>
            <a:pPr algn="ctr" defTabSz="685800"/>
            <a:r>
              <a:rPr lang="en-US" sz="900" i="1" dirty="0">
                <a:solidFill>
                  <a:prstClr val="white"/>
                </a:solidFill>
              </a:rPr>
              <a:t>Service Type/</a:t>
            </a:r>
          </a:p>
          <a:p>
            <a:pPr algn="ctr" defTabSz="685800"/>
            <a:r>
              <a:rPr lang="en-US" sz="900" i="1" dirty="0">
                <a:solidFill>
                  <a:prstClr val="white"/>
                </a:solidFill>
              </a:rPr>
              <a:t>Class Description</a:t>
            </a:r>
          </a:p>
        </p:txBody>
      </p:sp>
      <p:sp>
        <p:nvSpPr>
          <p:cNvPr id="14" name="Rectangle: Rounded Corners 13">
            <a:extLst>
              <a:ext uri="{FF2B5EF4-FFF2-40B4-BE49-F238E27FC236}">
                <a16:creationId xmlns:a16="http://schemas.microsoft.com/office/drawing/2014/main" id="{DCEA14C8-FEBC-4C1D-B38F-9F02FB4CD57C}"/>
              </a:ext>
            </a:extLst>
          </p:cNvPr>
          <p:cNvSpPr/>
          <p:nvPr/>
        </p:nvSpPr>
        <p:spPr>
          <a:xfrm>
            <a:off x="7243854" y="705187"/>
            <a:ext cx="1679165" cy="952301"/>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b="1" dirty="0">
                <a:solidFill>
                  <a:prstClr val="white"/>
                </a:solidFill>
              </a:rPr>
              <a:t>Troubleshooting and/or </a:t>
            </a:r>
          </a:p>
          <a:p>
            <a:pPr algn="ctr" defTabSz="685800"/>
            <a:r>
              <a:rPr lang="en-US" sz="1200" b="1" dirty="0">
                <a:solidFill>
                  <a:prstClr val="white"/>
                </a:solidFill>
              </a:rPr>
              <a:t>Resolution</a:t>
            </a:r>
          </a:p>
        </p:txBody>
      </p:sp>
      <p:sp>
        <p:nvSpPr>
          <p:cNvPr id="18" name="TextBox 17">
            <a:extLst>
              <a:ext uri="{FF2B5EF4-FFF2-40B4-BE49-F238E27FC236}">
                <a16:creationId xmlns:a16="http://schemas.microsoft.com/office/drawing/2014/main" id="{24E246E7-80B1-41AC-87FA-25F2FB340EF4}"/>
              </a:ext>
            </a:extLst>
          </p:cNvPr>
          <p:cNvSpPr txBox="1"/>
          <p:nvPr/>
        </p:nvSpPr>
        <p:spPr>
          <a:xfrm>
            <a:off x="6643518" y="831798"/>
            <a:ext cx="574310" cy="307777"/>
          </a:xfrm>
          <a:prstGeom prst="rect">
            <a:avLst/>
          </a:prstGeom>
          <a:noFill/>
        </p:spPr>
        <p:txBody>
          <a:bodyPr wrap="square" rtlCol="0">
            <a:spAutoFit/>
          </a:bodyPr>
          <a:lstStyle/>
          <a:p>
            <a:pPr defTabSz="685800"/>
            <a:r>
              <a:rPr lang="en-US" sz="1400" b="1" dirty="0">
                <a:solidFill>
                  <a:prstClr val="black"/>
                </a:solidFill>
              </a:rPr>
              <a:t>YES</a:t>
            </a:r>
            <a:endParaRPr lang="en-US" sz="1200" b="1" dirty="0">
              <a:solidFill>
                <a:prstClr val="black"/>
              </a:solidFill>
            </a:endParaRPr>
          </a:p>
        </p:txBody>
      </p:sp>
      <p:sp>
        <p:nvSpPr>
          <p:cNvPr id="19" name="TextBox 18">
            <a:extLst>
              <a:ext uri="{FF2B5EF4-FFF2-40B4-BE49-F238E27FC236}">
                <a16:creationId xmlns:a16="http://schemas.microsoft.com/office/drawing/2014/main" id="{49D099AE-B123-457C-A0B7-798C5D12F1D9}"/>
              </a:ext>
            </a:extLst>
          </p:cNvPr>
          <p:cNvSpPr txBox="1"/>
          <p:nvPr/>
        </p:nvSpPr>
        <p:spPr>
          <a:xfrm>
            <a:off x="4719656" y="1931544"/>
            <a:ext cx="465559" cy="307777"/>
          </a:xfrm>
          <a:prstGeom prst="rect">
            <a:avLst/>
          </a:prstGeom>
          <a:noFill/>
        </p:spPr>
        <p:txBody>
          <a:bodyPr wrap="square" rtlCol="0">
            <a:spAutoFit/>
          </a:bodyPr>
          <a:lstStyle/>
          <a:p>
            <a:pPr defTabSz="685800"/>
            <a:r>
              <a:rPr lang="en-US" sz="1400" b="1" dirty="0">
                <a:solidFill>
                  <a:prstClr val="black"/>
                </a:solidFill>
              </a:rPr>
              <a:t>NO</a:t>
            </a:r>
          </a:p>
        </p:txBody>
      </p:sp>
      <p:sp>
        <p:nvSpPr>
          <p:cNvPr id="20" name="Diamond 19">
            <a:extLst>
              <a:ext uri="{FF2B5EF4-FFF2-40B4-BE49-F238E27FC236}">
                <a16:creationId xmlns:a16="http://schemas.microsoft.com/office/drawing/2014/main" id="{66EA148F-7123-485C-A5F7-DE7F29CE536F}"/>
              </a:ext>
            </a:extLst>
          </p:cNvPr>
          <p:cNvSpPr/>
          <p:nvPr/>
        </p:nvSpPr>
        <p:spPr>
          <a:xfrm>
            <a:off x="2435342" y="1590297"/>
            <a:ext cx="1925621" cy="1251963"/>
          </a:xfrm>
          <a:prstGeom prst="diamond">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900" dirty="0">
                <a:solidFill>
                  <a:prstClr val="white"/>
                </a:solidFill>
              </a:rPr>
              <a:t>Documentation Unavailable </a:t>
            </a:r>
          </a:p>
        </p:txBody>
      </p:sp>
      <p:sp>
        <p:nvSpPr>
          <p:cNvPr id="24" name="Rectangle: Rounded Corners 23">
            <a:extLst>
              <a:ext uri="{FF2B5EF4-FFF2-40B4-BE49-F238E27FC236}">
                <a16:creationId xmlns:a16="http://schemas.microsoft.com/office/drawing/2014/main" id="{440501A4-83E7-4F0D-9D83-EB0EBC23A79F}"/>
              </a:ext>
            </a:extLst>
          </p:cNvPr>
          <p:cNvSpPr/>
          <p:nvPr/>
        </p:nvSpPr>
        <p:spPr>
          <a:xfrm>
            <a:off x="2694260" y="3042744"/>
            <a:ext cx="1407784" cy="874325"/>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b="1" dirty="0">
                <a:solidFill>
                  <a:prstClr val="white"/>
                </a:solidFill>
              </a:rPr>
              <a:t>Notify BOSS Team</a:t>
            </a:r>
          </a:p>
          <a:p>
            <a:pPr algn="ctr" defTabSz="685800"/>
            <a:r>
              <a:rPr lang="en-US" sz="800" dirty="0">
                <a:solidFill>
                  <a:prstClr val="white"/>
                </a:solidFill>
              </a:rPr>
              <a:t>(Missing Class/MOP Description)</a:t>
            </a:r>
            <a:endParaRPr lang="en-US" sz="800" dirty="0">
              <a:solidFill>
                <a:schemeClr val="tx1"/>
              </a:solidFill>
            </a:endParaRPr>
          </a:p>
        </p:txBody>
      </p:sp>
      <p:sp>
        <p:nvSpPr>
          <p:cNvPr id="389" name="Diamond 388">
            <a:extLst>
              <a:ext uri="{FF2B5EF4-FFF2-40B4-BE49-F238E27FC236}">
                <a16:creationId xmlns:a16="http://schemas.microsoft.com/office/drawing/2014/main" id="{5D767872-90E6-4A53-9F6B-3E3EE7BE08A8}"/>
              </a:ext>
            </a:extLst>
          </p:cNvPr>
          <p:cNvSpPr/>
          <p:nvPr/>
        </p:nvSpPr>
        <p:spPr>
          <a:xfrm>
            <a:off x="4268372" y="163045"/>
            <a:ext cx="2401172" cy="2052259"/>
          </a:xfrm>
          <a:prstGeom prst="diamond">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000" b="1" dirty="0">
                <a:solidFill>
                  <a:prstClr val="white"/>
                </a:solidFill>
              </a:rPr>
              <a:t>RESOURCES AVAILABLE?</a:t>
            </a:r>
          </a:p>
          <a:p>
            <a:pPr marL="171450" indent="-171450" defTabSz="685800">
              <a:buFont typeface="Wingdings" panose="05000000000000000000" pitchFamily="2" charset="2"/>
              <a:buChar char="§"/>
            </a:pPr>
            <a:r>
              <a:rPr lang="en-US" sz="1000" dirty="0">
                <a:solidFill>
                  <a:prstClr val="white"/>
                </a:solidFill>
              </a:rPr>
              <a:t>ICD Search to Confluence</a:t>
            </a:r>
          </a:p>
          <a:p>
            <a:pPr marL="171450" indent="-171450" defTabSz="685800">
              <a:buFont typeface="Wingdings" panose="05000000000000000000" pitchFamily="2" charset="2"/>
              <a:buChar char="§"/>
            </a:pPr>
            <a:r>
              <a:rPr lang="en-US" sz="1000" dirty="0">
                <a:solidFill>
                  <a:prstClr val="white"/>
                </a:solidFill>
              </a:rPr>
              <a:t>Manually search KB</a:t>
            </a:r>
          </a:p>
          <a:p>
            <a:pPr marL="171450" indent="-171450" defTabSz="685800">
              <a:buFont typeface="Wingdings" panose="05000000000000000000" pitchFamily="2" charset="2"/>
              <a:buChar char="§"/>
            </a:pPr>
            <a:endParaRPr lang="en-US" sz="1000" dirty="0">
              <a:solidFill>
                <a:prstClr val="white"/>
              </a:solidFill>
            </a:endParaRPr>
          </a:p>
        </p:txBody>
      </p:sp>
      <p:sp>
        <p:nvSpPr>
          <p:cNvPr id="418" name="Rectangle: Rounded Corners 417">
            <a:extLst>
              <a:ext uri="{FF2B5EF4-FFF2-40B4-BE49-F238E27FC236}">
                <a16:creationId xmlns:a16="http://schemas.microsoft.com/office/drawing/2014/main" id="{A714EED0-CCDF-4C1F-A1B9-FD305D759DA3}"/>
              </a:ext>
            </a:extLst>
          </p:cNvPr>
          <p:cNvSpPr/>
          <p:nvPr/>
        </p:nvSpPr>
        <p:spPr>
          <a:xfrm>
            <a:off x="4644706" y="2782603"/>
            <a:ext cx="1648504" cy="1177402"/>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dirty="0">
                <a:solidFill>
                  <a:prstClr val="white"/>
                </a:solidFill>
              </a:rPr>
              <a:t>Review with Support Team </a:t>
            </a:r>
          </a:p>
          <a:p>
            <a:pPr algn="ctr" defTabSz="685800"/>
            <a:r>
              <a:rPr lang="en-US" sz="1100" i="1" dirty="0">
                <a:solidFill>
                  <a:prstClr val="white"/>
                </a:solidFill>
              </a:rPr>
              <a:t>(Team Leads, Tier 2, CSC Management) </a:t>
            </a:r>
          </a:p>
        </p:txBody>
      </p:sp>
      <p:sp>
        <p:nvSpPr>
          <p:cNvPr id="422" name="Arrow: Bent-Up 421">
            <a:extLst>
              <a:ext uri="{FF2B5EF4-FFF2-40B4-BE49-F238E27FC236}">
                <a16:creationId xmlns:a16="http://schemas.microsoft.com/office/drawing/2014/main" id="{79836F1E-5346-4E67-82CF-F3558FA83816}"/>
              </a:ext>
            </a:extLst>
          </p:cNvPr>
          <p:cNvSpPr/>
          <p:nvPr/>
        </p:nvSpPr>
        <p:spPr>
          <a:xfrm>
            <a:off x="6286584" y="1637306"/>
            <a:ext cx="2308582" cy="1768819"/>
          </a:xfrm>
          <a:prstGeom prst="bentUpArrow">
            <a:avLst/>
          </a:prstGeom>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n w="0"/>
                <a:solidFill>
                  <a:schemeClr val="tx1"/>
                </a:solidFill>
                <a:effectLst>
                  <a:outerShdw blurRad="38100" dist="25400" dir="5400000" algn="ctr" rotWithShape="0">
                    <a:srgbClr val="6E747A">
                      <a:alpha val="43000"/>
                    </a:srgbClr>
                  </a:outerShdw>
                </a:effectLst>
              </a:rPr>
              <a:t>UPDATE CLIENT </a:t>
            </a:r>
            <a:r>
              <a:rPr lang="en-US" sz="1400" i="1" dirty="0">
                <a:ln w="0"/>
                <a:solidFill>
                  <a:schemeClr val="tx1"/>
                </a:solidFill>
                <a:effectLst>
                  <a:outerShdw blurRad="38100" dist="25400" dir="5400000" algn="ctr" rotWithShape="0">
                    <a:srgbClr val="6E747A">
                      <a:alpha val="43000"/>
                    </a:srgbClr>
                  </a:outerShdw>
                </a:effectLst>
              </a:rPr>
              <a:t>(SLA)</a:t>
            </a:r>
          </a:p>
        </p:txBody>
      </p:sp>
      <p:cxnSp>
        <p:nvCxnSpPr>
          <p:cNvPr id="441" name="Straight Arrow Connector 440">
            <a:extLst>
              <a:ext uri="{FF2B5EF4-FFF2-40B4-BE49-F238E27FC236}">
                <a16:creationId xmlns:a16="http://schemas.microsoft.com/office/drawing/2014/main" id="{8B55DAD6-F49F-4E29-9E72-13D97DC52744}"/>
              </a:ext>
            </a:extLst>
          </p:cNvPr>
          <p:cNvCxnSpPr>
            <a:cxnSpLocks/>
            <a:stCxn id="24" idx="2"/>
            <a:endCxn id="442" idx="0"/>
          </p:cNvCxnSpPr>
          <p:nvPr/>
        </p:nvCxnSpPr>
        <p:spPr>
          <a:xfrm>
            <a:off x="3398152" y="3917069"/>
            <a:ext cx="4420" cy="154302"/>
          </a:xfrm>
          <a:prstGeom prst="straightConnector1">
            <a:avLst/>
          </a:prstGeom>
          <a:noFill/>
          <a:ln w="25400" cmpd="sng">
            <a:solidFill>
              <a:schemeClr val="tx1"/>
            </a:solidFill>
            <a:tailEnd type="triangle"/>
          </a:ln>
          <a:effectLst/>
        </p:spPr>
        <p:style>
          <a:lnRef idx="1">
            <a:schemeClr val="accent1"/>
          </a:lnRef>
          <a:fillRef idx="3">
            <a:schemeClr val="accent1"/>
          </a:fillRef>
          <a:effectRef idx="2">
            <a:schemeClr val="accent1"/>
          </a:effectRef>
          <a:fontRef idx="minor">
            <a:schemeClr val="lt1"/>
          </a:fontRef>
        </p:style>
      </p:cxnSp>
      <p:sp>
        <p:nvSpPr>
          <p:cNvPr id="442" name="Rectangle: Rounded Corners 441">
            <a:extLst>
              <a:ext uri="{FF2B5EF4-FFF2-40B4-BE49-F238E27FC236}">
                <a16:creationId xmlns:a16="http://schemas.microsoft.com/office/drawing/2014/main" id="{A97CBC91-3996-40FF-8C4B-9FAD0CE6F2FB}"/>
              </a:ext>
            </a:extLst>
          </p:cNvPr>
          <p:cNvSpPr/>
          <p:nvPr/>
        </p:nvSpPr>
        <p:spPr>
          <a:xfrm>
            <a:off x="2698680" y="4071371"/>
            <a:ext cx="1407784" cy="874325"/>
          </a:xfrm>
          <a:prstGeom prst="roundRect">
            <a:avLst/>
          </a:prstGeom>
          <a:solidFill>
            <a:srgbClr val="EF631A"/>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685800"/>
            <a:r>
              <a:rPr lang="en-US" sz="1200" b="1" dirty="0">
                <a:solidFill>
                  <a:prstClr val="white"/>
                </a:solidFill>
              </a:rPr>
              <a:t>Create Class and MOP </a:t>
            </a:r>
            <a:r>
              <a:rPr lang="en-US" sz="1100" b="1" i="1" dirty="0">
                <a:solidFill>
                  <a:prstClr val="white"/>
                </a:solidFill>
              </a:rPr>
              <a:t>(product development) </a:t>
            </a:r>
            <a:endParaRPr lang="en-US" sz="800" i="1" dirty="0">
              <a:solidFill>
                <a:schemeClr val="tx1"/>
              </a:solidFill>
            </a:endParaRPr>
          </a:p>
        </p:txBody>
      </p:sp>
      <p:cxnSp>
        <p:nvCxnSpPr>
          <p:cNvPr id="446" name="Straight Arrow Connector 445">
            <a:extLst>
              <a:ext uri="{FF2B5EF4-FFF2-40B4-BE49-F238E27FC236}">
                <a16:creationId xmlns:a16="http://schemas.microsoft.com/office/drawing/2014/main" id="{C9FE3660-9F65-4B63-A1B5-03F1917352A7}"/>
              </a:ext>
            </a:extLst>
          </p:cNvPr>
          <p:cNvCxnSpPr>
            <a:cxnSpLocks/>
          </p:cNvCxnSpPr>
          <p:nvPr/>
        </p:nvCxnSpPr>
        <p:spPr>
          <a:xfrm>
            <a:off x="3398152" y="2842260"/>
            <a:ext cx="0" cy="214664"/>
          </a:xfrm>
          <a:prstGeom prst="straightConnector1">
            <a:avLst/>
          </a:prstGeom>
          <a:noFill/>
          <a:ln w="25400" cmpd="sng">
            <a:solidFill>
              <a:schemeClr val="tx1"/>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454" name="Straight Arrow Connector 453">
            <a:extLst>
              <a:ext uri="{FF2B5EF4-FFF2-40B4-BE49-F238E27FC236}">
                <a16:creationId xmlns:a16="http://schemas.microsoft.com/office/drawing/2014/main" id="{B0045333-90DA-4451-B533-955A39EB3866}"/>
              </a:ext>
            </a:extLst>
          </p:cNvPr>
          <p:cNvCxnSpPr>
            <a:cxnSpLocks/>
            <a:stCxn id="7" idx="3"/>
            <a:endCxn id="8" idx="1"/>
          </p:cNvCxnSpPr>
          <p:nvPr/>
        </p:nvCxnSpPr>
        <p:spPr>
          <a:xfrm>
            <a:off x="1233433" y="1184412"/>
            <a:ext cx="252902" cy="4762"/>
          </a:xfrm>
          <a:prstGeom prst="straightConnector1">
            <a:avLst/>
          </a:prstGeom>
          <a:noFill/>
          <a:ln w="25400" cmpd="sng">
            <a:solidFill>
              <a:schemeClr val="tx1"/>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461" name="Straight Arrow Connector 460">
            <a:extLst>
              <a:ext uri="{FF2B5EF4-FFF2-40B4-BE49-F238E27FC236}">
                <a16:creationId xmlns:a16="http://schemas.microsoft.com/office/drawing/2014/main" id="{E2C01911-131C-4876-A90D-9CF8DD05069D}"/>
              </a:ext>
            </a:extLst>
          </p:cNvPr>
          <p:cNvCxnSpPr>
            <a:cxnSpLocks/>
            <a:stCxn id="8" idx="3"/>
            <a:endCxn id="12" idx="1"/>
          </p:cNvCxnSpPr>
          <p:nvPr/>
        </p:nvCxnSpPr>
        <p:spPr>
          <a:xfrm>
            <a:off x="2578041" y="1189174"/>
            <a:ext cx="252902" cy="0"/>
          </a:xfrm>
          <a:prstGeom prst="straightConnector1">
            <a:avLst/>
          </a:prstGeom>
          <a:noFill/>
          <a:ln w="25400" cmpd="sng">
            <a:solidFill>
              <a:schemeClr val="tx1"/>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465" name="Straight Arrow Connector 464">
            <a:extLst>
              <a:ext uri="{FF2B5EF4-FFF2-40B4-BE49-F238E27FC236}">
                <a16:creationId xmlns:a16="http://schemas.microsoft.com/office/drawing/2014/main" id="{2ED31C2A-8F5A-4D0F-B393-10DA05AF4ED1}"/>
              </a:ext>
            </a:extLst>
          </p:cNvPr>
          <p:cNvCxnSpPr>
            <a:cxnSpLocks/>
            <a:endCxn id="389" idx="1"/>
          </p:cNvCxnSpPr>
          <p:nvPr/>
        </p:nvCxnSpPr>
        <p:spPr>
          <a:xfrm>
            <a:off x="3996879" y="1181338"/>
            <a:ext cx="271493" cy="7837"/>
          </a:xfrm>
          <a:prstGeom prst="straightConnector1">
            <a:avLst/>
          </a:prstGeom>
          <a:noFill/>
          <a:ln w="25400" cmpd="sng">
            <a:solidFill>
              <a:schemeClr val="tx1"/>
            </a:solidFill>
            <a:tailEnd type="triangle"/>
          </a:ln>
          <a:effectLst/>
        </p:spPr>
        <p:style>
          <a:lnRef idx="1">
            <a:schemeClr val="accent1"/>
          </a:lnRef>
          <a:fillRef idx="3">
            <a:schemeClr val="accent1"/>
          </a:fillRef>
          <a:effectRef idx="2">
            <a:schemeClr val="accent1"/>
          </a:effectRef>
          <a:fontRef idx="minor">
            <a:schemeClr val="lt1"/>
          </a:fontRef>
        </p:style>
      </p:cxnSp>
      <p:cxnSp>
        <p:nvCxnSpPr>
          <p:cNvPr id="467" name="Straight Arrow Connector 466">
            <a:extLst>
              <a:ext uri="{FF2B5EF4-FFF2-40B4-BE49-F238E27FC236}">
                <a16:creationId xmlns:a16="http://schemas.microsoft.com/office/drawing/2014/main" id="{E2EA7F6B-6F2D-4466-9595-82F3FF4EAFBF}"/>
              </a:ext>
            </a:extLst>
          </p:cNvPr>
          <p:cNvCxnSpPr>
            <a:cxnSpLocks/>
            <a:endCxn id="14" idx="1"/>
          </p:cNvCxnSpPr>
          <p:nvPr/>
        </p:nvCxnSpPr>
        <p:spPr>
          <a:xfrm>
            <a:off x="6643518" y="1181338"/>
            <a:ext cx="60033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76" name="Connector: Elbow 475">
            <a:extLst>
              <a:ext uri="{FF2B5EF4-FFF2-40B4-BE49-F238E27FC236}">
                <a16:creationId xmlns:a16="http://schemas.microsoft.com/office/drawing/2014/main" id="{09176056-438E-42CC-B2F5-5CAE0464C8CA}"/>
              </a:ext>
            </a:extLst>
          </p:cNvPr>
          <p:cNvCxnSpPr>
            <a:cxnSpLocks/>
            <a:stCxn id="442" idx="3"/>
            <a:endCxn id="418" idx="2"/>
          </p:cNvCxnSpPr>
          <p:nvPr/>
        </p:nvCxnSpPr>
        <p:spPr>
          <a:xfrm flipV="1">
            <a:off x="4106464" y="3960005"/>
            <a:ext cx="1362494" cy="548529"/>
          </a:xfrm>
          <a:prstGeom prst="bentConnector2">
            <a:avLst/>
          </a:prstGeom>
          <a:ln>
            <a:tailEnd type="triangle"/>
          </a:ln>
        </p:spPr>
        <p:style>
          <a:lnRef idx="2">
            <a:schemeClr val="dk1"/>
          </a:lnRef>
          <a:fillRef idx="0">
            <a:schemeClr val="dk1"/>
          </a:fillRef>
          <a:effectRef idx="1">
            <a:schemeClr val="dk1"/>
          </a:effectRef>
          <a:fontRef idx="minor">
            <a:schemeClr val="tx1"/>
          </a:fontRef>
        </p:style>
      </p:cxnSp>
      <p:cxnSp>
        <p:nvCxnSpPr>
          <p:cNvPr id="505" name="Straight Arrow Connector 504">
            <a:extLst>
              <a:ext uri="{FF2B5EF4-FFF2-40B4-BE49-F238E27FC236}">
                <a16:creationId xmlns:a16="http://schemas.microsoft.com/office/drawing/2014/main" id="{26CE1DD6-4CAD-4EC2-BE6B-7E80D7205AA5}"/>
              </a:ext>
            </a:extLst>
          </p:cNvPr>
          <p:cNvCxnSpPr>
            <a:cxnSpLocks/>
            <a:stCxn id="389" idx="2"/>
            <a:endCxn id="20" idx="3"/>
          </p:cNvCxnSpPr>
          <p:nvPr/>
        </p:nvCxnSpPr>
        <p:spPr>
          <a:xfrm flipH="1">
            <a:off x="4360963" y="2215304"/>
            <a:ext cx="1107995" cy="97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17" name="Straight Arrow Connector 516">
            <a:extLst>
              <a:ext uri="{FF2B5EF4-FFF2-40B4-BE49-F238E27FC236}">
                <a16:creationId xmlns:a16="http://schemas.microsoft.com/office/drawing/2014/main" id="{5B2976B4-724D-4531-8459-C08781068D6B}"/>
              </a:ext>
            </a:extLst>
          </p:cNvPr>
          <p:cNvCxnSpPr>
            <a:cxnSpLocks/>
          </p:cNvCxnSpPr>
          <p:nvPr/>
        </p:nvCxnSpPr>
        <p:spPr>
          <a:xfrm>
            <a:off x="5468958" y="1657488"/>
            <a:ext cx="0" cy="131431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937866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6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0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2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4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4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4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P spid="14" grpId="0" animBg="1"/>
      <p:bldP spid="18" grpId="0"/>
      <p:bldP spid="19" grpId="0"/>
      <p:bldP spid="20" grpId="0" animBg="1"/>
      <p:bldP spid="24" grpId="0" animBg="1"/>
      <p:bldP spid="389" grpId="0" animBg="1"/>
      <p:bldP spid="418" grpId="0" animBg="1"/>
      <p:bldP spid="422" grpId="0" animBg="1"/>
      <p:bldP spid="44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Frequently asked questions</a:t>
            </a:r>
          </a:p>
        </p:txBody>
      </p:sp>
      <p:sp>
        <p:nvSpPr>
          <p:cNvPr id="3" name="Text Placeholder 2"/>
          <p:cNvSpPr>
            <a:spLocks noGrp="1"/>
          </p:cNvSpPr>
          <p:nvPr>
            <p:ph type="body" sz="quarter" idx="10"/>
          </p:nvPr>
        </p:nvSpPr>
        <p:spPr>
          <a:xfrm>
            <a:off x="622870" y="608611"/>
            <a:ext cx="7660070" cy="4534889"/>
          </a:xfrm>
        </p:spPr>
        <p:txBody>
          <a:bodyPr>
            <a:normAutofit fontScale="62500" lnSpcReduction="20000"/>
          </a:bodyPr>
          <a:lstStyle/>
          <a:p>
            <a:r>
              <a:rPr lang="en-US" sz="1800" dirty="0"/>
              <a:t>How to set VLAN for Remote users?</a:t>
            </a:r>
          </a:p>
          <a:p>
            <a:pPr lvl="1"/>
            <a:r>
              <a:rPr lang="en-US" sz="1800" dirty="0"/>
              <a:t>A: </a:t>
            </a:r>
            <a:r>
              <a:rPr lang="en-US" sz="1800" dirty="0">
                <a:hlinkClick r:id="rId3"/>
              </a:rPr>
              <a:t>Cisco MPP Troubleshooting MOP</a:t>
            </a:r>
            <a:endParaRPr lang="en-US" sz="1800" dirty="0"/>
          </a:p>
          <a:p>
            <a:pPr lvl="2"/>
            <a:r>
              <a:rPr lang="en-US" sz="1600" i="1" dirty="0"/>
              <a:t>Applications (Gear Icon) -&gt; Network Configuration -&gt; Ethernet Configuration -&gt; </a:t>
            </a:r>
            <a:r>
              <a:rPr lang="en-US" sz="1600" i="1" dirty="0" err="1"/>
              <a:t>Vlan</a:t>
            </a:r>
            <a:r>
              <a:rPr lang="en-US" sz="1600" i="1" dirty="0"/>
              <a:t> &amp; </a:t>
            </a:r>
            <a:r>
              <a:rPr lang="en-US" sz="1600" i="1" dirty="0" err="1"/>
              <a:t>Vlan</a:t>
            </a:r>
            <a:r>
              <a:rPr lang="en-US" sz="1600" i="1" dirty="0"/>
              <a:t> Id -&gt; Save (no reboot required) </a:t>
            </a:r>
          </a:p>
          <a:p>
            <a:r>
              <a:rPr lang="en-US" sz="1800" dirty="0"/>
              <a:t>What about: Custom Line Labels/Time Zone Assignments/ACD Keys/BLF/SCA’s/Open Seating? </a:t>
            </a:r>
          </a:p>
          <a:p>
            <a:pPr lvl="1"/>
            <a:r>
              <a:rPr lang="en-US" sz="1800" dirty="0"/>
              <a:t>A: Managed in OSSmosis 5</a:t>
            </a:r>
          </a:p>
          <a:p>
            <a:r>
              <a:rPr lang="en-US" sz="1800" dirty="0"/>
              <a:t>How can I replace a customer handset? </a:t>
            </a:r>
          </a:p>
          <a:p>
            <a:pPr lvl="1"/>
            <a:r>
              <a:rPr lang="en-US" sz="1800" dirty="0"/>
              <a:t>A: Once troubleshooting is exhausted, go to the </a:t>
            </a:r>
            <a:r>
              <a:rPr lang="en-US" sz="1800" dirty="0">
                <a:hlinkClick r:id="rId4"/>
              </a:rPr>
              <a:t>Cisco MPP landing page </a:t>
            </a:r>
            <a:r>
              <a:rPr lang="en-US" sz="1800" dirty="0"/>
              <a:t>check that the phone model was leased or purchased from Evolve IP before delegating to Asset. </a:t>
            </a:r>
          </a:p>
          <a:p>
            <a:r>
              <a:rPr lang="en-US" sz="1800" dirty="0"/>
              <a:t>How about replacing or ordering a “Supported Handset?” </a:t>
            </a:r>
          </a:p>
          <a:p>
            <a:pPr lvl="1"/>
            <a:r>
              <a:rPr lang="en-US" sz="1800" dirty="0"/>
              <a:t>A: We do not supply the 6800 series and some 78/8800 series phones. Detail the models that are supplied by EIP. If requested for additional details, delegate the request to their CTA. </a:t>
            </a:r>
          </a:p>
          <a:p>
            <a:r>
              <a:rPr lang="en-US" sz="1800" dirty="0"/>
              <a:t>How to register a Cisco MPP behind a Managed Network Setup (</a:t>
            </a:r>
            <a:r>
              <a:rPr lang="en-US" sz="1800" dirty="0" err="1"/>
              <a:t>Edgemarc</a:t>
            </a:r>
            <a:r>
              <a:rPr lang="en-US" sz="1800" dirty="0"/>
              <a:t>)? </a:t>
            </a:r>
          </a:p>
          <a:p>
            <a:pPr lvl="1"/>
            <a:r>
              <a:rPr lang="en-US" sz="1800" dirty="0"/>
              <a:t>A: Cisco MPP are based off DMS configurations. The EW is set to point to the </a:t>
            </a:r>
            <a:r>
              <a:rPr lang="en-US" sz="1800" dirty="0" err="1"/>
              <a:t>Pconf</a:t>
            </a:r>
            <a:r>
              <a:rPr lang="en-US" sz="1800" dirty="0"/>
              <a:t> server address.</a:t>
            </a:r>
          </a:p>
          <a:p>
            <a:pPr lvl="1"/>
            <a:r>
              <a:rPr lang="en-US" sz="1800" dirty="0"/>
              <a:t>Ensure that the user seat and device profile is assigned for the handset to provision and register. </a:t>
            </a:r>
          </a:p>
          <a:p>
            <a:r>
              <a:rPr lang="en-US" sz="1800" dirty="0"/>
              <a:t>How do I bill the customer on a new seat setup? </a:t>
            </a:r>
          </a:p>
          <a:p>
            <a:pPr lvl="1"/>
            <a:r>
              <a:rPr lang="en-US" sz="1800" dirty="0"/>
              <a:t>Follow support process (P4) with delegating ticket to Billing if a new seat is provisioned for a leased or purchased device. Please include details on make/model. For ex. Cisco MPP 7841 </a:t>
            </a:r>
          </a:p>
          <a:p>
            <a:r>
              <a:rPr lang="en-US" sz="1800" dirty="0"/>
              <a:t>What about Third Party Headset Compatibility?</a:t>
            </a:r>
          </a:p>
          <a:p>
            <a:pPr lvl="1"/>
            <a:r>
              <a:rPr lang="en-US" sz="1800" dirty="0"/>
              <a:t>A: </a:t>
            </a:r>
            <a:r>
              <a:rPr lang="en-US" sz="1800" dirty="0">
                <a:hlinkClick r:id="rId3"/>
              </a:rPr>
              <a:t>Cisco MPP Troubleshooting MOP</a:t>
            </a:r>
            <a:r>
              <a:rPr lang="en-US" sz="1800" dirty="0"/>
              <a:t> has a matrix on headset compatibility for the MPP series. </a:t>
            </a:r>
          </a:p>
          <a:p>
            <a:pPr marL="457200" lvl="1" indent="0">
              <a:buNone/>
            </a:pPr>
            <a:endParaRPr lang="en-US" dirty="0"/>
          </a:p>
          <a:p>
            <a:pPr lvl="1"/>
            <a:endParaRPr lang="en-US" dirty="0"/>
          </a:p>
        </p:txBody>
      </p:sp>
    </p:spTree>
    <p:extLst>
      <p:ext uri="{BB962C8B-B14F-4D97-AF65-F5344CB8AC3E}">
        <p14:creationId xmlns:p14="http://schemas.microsoft.com/office/powerpoint/2010/main" val="593729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 I go for cisco MPP content?</a:t>
            </a:r>
          </a:p>
        </p:txBody>
      </p:sp>
      <p:sp>
        <p:nvSpPr>
          <p:cNvPr id="3" name="Content Placeholder 2"/>
          <p:cNvSpPr>
            <a:spLocks noGrp="1"/>
          </p:cNvSpPr>
          <p:nvPr>
            <p:ph sz="quarter" idx="10"/>
          </p:nvPr>
        </p:nvSpPr>
        <p:spPr>
          <a:xfrm>
            <a:off x="310451" y="806729"/>
            <a:ext cx="8437309" cy="4174921"/>
          </a:xfrm>
        </p:spPr>
        <p:txBody>
          <a:bodyPr>
            <a:normAutofit/>
          </a:bodyPr>
          <a:lstStyle/>
          <a:p>
            <a:r>
              <a:rPr lang="en-US" sz="2000" b="1" dirty="0"/>
              <a:t>Evolve IP Website Updated: </a:t>
            </a:r>
          </a:p>
          <a:p>
            <a:pPr lvl="1"/>
            <a:r>
              <a:rPr lang="en-US" sz="1800" dirty="0"/>
              <a:t>All Cisco MPP Phones listed now.  Note we are displaying all phones- Supplied and Supported.</a:t>
            </a:r>
          </a:p>
          <a:p>
            <a:pPr lvl="1"/>
            <a:r>
              <a:rPr lang="en-US" sz="1800" dirty="0">
                <a:hlinkClick r:id="rId3"/>
              </a:rPr>
              <a:t>https://www.evolveip.net/phone-systems/phone-options</a:t>
            </a:r>
            <a:endParaRPr lang="en-US" sz="1800" dirty="0"/>
          </a:p>
          <a:p>
            <a:r>
              <a:rPr lang="en-US" sz="2000" b="1" dirty="0"/>
              <a:t>Product Manual</a:t>
            </a:r>
          </a:p>
          <a:p>
            <a:pPr lvl="1"/>
            <a:r>
              <a:rPr lang="en-US" sz="1800" dirty="0">
                <a:hlinkClick r:id="rId4"/>
              </a:rPr>
              <a:t>https://confluence.evolveip.net/pages/viewpage.action?pageId=44467253</a:t>
            </a:r>
            <a:endParaRPr lang="en-US" sz="1800" dirty="0"/>
          </a:p>
          <a:p>
            <a:r>
              <a:rPr lang="en-US" sz="2000" b="1" dirty="0"/>
              <a:t>Service Delivery</a:t>
            </a:r>
          </a:p>
          <a:p>
            <a:pPr lvl="1"/>
            <a:r>
              <a:rPr lang="en-US" sz="1800" dirty="0">
                <a:hlinkClick r:id="rId5"/>
              </a:rPr>
              <a:t>https://confluence.evolveip.net/display/EIKB/Cisco+MPP%3A+Service+Delivery</a:t>
            </a:r>
            <a:endParaRPr lang="en-US" sz="1800" dirty="0"/>
          </a:p>
        </p:txBody>
      </p:sp>
      <p:sp>
        <p:nvSpPr>
          <p:cNvPr id="6" name="Content Placeholder 2"/>
          <p:cNvSpPr txBox="1">
            <a:spLocks/>
          </p:cNvSpPr>
          <p:nvPr/>
        </p:nvSpPr>
        <p:spPr>
          <a:xfrm>
            <a:off x="683830" y="3632325"/>
            <a:ext cx="7827123" cy="1442936"/>
          </a:xfrm>
          <a:prstGeom prst="rect">
            <a:avLst/>
          </a:prstGeom>
        </p:spPr>
        <p:txBody>
          <a:bodyPr vert="horz" lIns="91440" tIns="45720" rIns="91440" bIns="45720" rtlCol="0">
            <a:norm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2089783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Timeline</a:t>
            </a:r>
          </a:p>
        </p:txBody>
      </p:sp>
      <p:sp>
        <p:nvSpPr>
          <p:cNvPr id="4" name="Text Placeholder 5"/>
          <p:cNvSpPr txBox="1">
            <a:spLocks/>
          </p:cNvSpPr>
          <p:nvPr/>
        </p:nvSpPr>
        <p:spPr>
          <a:xfrm>
            <a:off x="381000" y="914400"/>
            <a:ext cx="8254999" cy="2679700"/>
          </a:xfrm>
          <a:prstGeom prst="rect">
            <a:avLst/>
          </a:prstGeom>
        </p:spPr>
        <p:txBody>
          <a:bodyPr vert="horz" lIns="91440" tIns="45720" rIns="91440" bIns="45720" rtlCol="0" anchor="ctr">
            <a:no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b="1" i="0" kern="1200">
                <a:solidFill>
                  <a:schemeClr val="accent1"/>
                </a:solidFill>
                <a:latin typeface="Avenir Black" charset="0"/>
                <a:ea typeface="Avenir Black" charset="0"/>
                <a:cs typeface="Avenir Black" charset="0"/>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b="0" i="0" kern="1200">
                <a:solidFill>
                  <a:schemeClr val="tx1">
                    <a:lumMod val="65000"/>
                    <a:lumOff val="35000"/>
                  </a:schemeClr>
                </a:solidFill>
                <a:latin typeface="Avenir Book" charset="0"/>
                <a:ea typeface="Avenir Book" charset="0"/>
                <a:cs typeface="Avenir Book" charset="0"/>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b="0" i="0" kern="1200">
                <a:solidFill>
                  <a:schemeClr val="tx1">
                    <a:lumMod val="65000"/>
                    <a:lumOff val="35000"/>
                  </a:schemeClr>
                </a:solidFill>
                <a:latin typeface="Avenir Book" charset="0"/>
                <a:ea typeface="Avenir Book" charset="0"/>
                <a:cs typeface="Avenir Book" charset="0"/>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b="0" i="0" kern="1200">
                <a:solidFill>
                  <a:schemeClr val="tx1">
                    <a:lumMod val="65000"/>
                    <a:lumOff val="35000"/>
                  </a:schemeClr>
                </a:solidFill>
                <a:latin typeface="Avenir Book" charset="0"/>
                <a:ea typeface="Avenir Book" charset="0"/>
                <a:cs typeface="Avenir Book" charset="0"/>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b="0" i="0" kern="1200">
                <a:solidFill>
                  <a:schemeClr val="tx1">
                    <a:lumMod val="65000"/>
                    <a:lumOff val="35000"/>
                  </a:schemeClr>
                </a:solidFill>
                <a:latin typeface="Avenir Book" charset="0"/>
                <a:ea typeface="Avenir Book" charset="0"/>
                <a:cs typeface="Avenir Book"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a:t>Current Product Phase: INTERNAL BETA</a:t>
            </a:r>
          </a:p>
          <a:p>
            <a:r>
              <a:rPr lang="en-US" sz="2800" dirty="0"/>
              <a:t>OSSmosis Automation &amp; Provisioning: May 2019</a:t>
            </a:r>
          </a:p>
          <a:p>
            <a:r>
              <a:rPr lang="en-US" sz="2800" dirty="0">
                <a:highlight>
                  <a:srgbClr val="FFFF00"/>
                </a:highlight>
              </a:rPr>
              <a:t>Customer Support:  June 2019 </a:t>
            </a:r>
          </a:p>
        </p:txBody>
      </p:sp>
    </p:spTree>
    <p:extLst>
      <p:ext uri="{BB962C8B-B14F-4D97-AF65-F5344CB8AC3E}">
        <p14:creationId xmlns:p14="http://schemas.microsoft.com/office/powerpoint/2010/main" val="3600832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1000"/>
                                        <p:tgtEl>
                                          <p:spTgt spid="4">
                                            <p:txEl>
                                              <p:pRg st="2" end="2"/>
                                            </p:txEl>
                                          </p:spTgt>
                                        </p:tgtEl>
                                      </p:cBhvr>
                                    </p:animEffect>
                                    <p:anim calcmode="lin" valueType="num">
                                      <p:cBhvr>
                                        <p:cTn id="1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6600" dirty="0">
                <a:latin typeface="Calibri" panose="020F0502020204030204" pitchFamily="34" charset="0"/>
              </a:rPr>
              <a:t>QUESTIONS?</a:t>
            </a:r>
          </a:p>
        </p:txBody>
      </p:sp>
    </p:spTree>
    <p:extLst>
      <p:ext uri="{BB962C8B-B14F-4D97-AF65-F5344CB8AC3E}">
        <p14:creationId xmlns:p14="http://schemas.microsoft.com/office/powerpoint/2010/main" val="422194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827" y="188357"/>
            <a:ext cx="6902590" cy="307777"/>
          </a:xfrm>
        </p:spPr>
        <p:txBody>
          <a:bodyPr>
            <a:normAutofit/>
          </a:bodyPr>
          <a:lstStyle/>
          <a:p>
            <a:r>
              <a:rPr lang="en-US" dirty="0"/>
              <a:t>Goals </a:t>
            </a:r>
          </a:p>
        </p:txBody>
      </p:sp>
      <p:sp>
        <p:nvSpPr>
          <p:cNvPr id="5" name="Content Placeholder 2"/>
          <p:cNvSpPr txBox="1">
            <a:spLocks/>
          </p:cNvSpPr>
          <p:nvPr/>
        </p:nvSpPr>
        <p:spPr>
          <a:xfrm>
            <a:off x="683831" y="2014338"/>
            <a:ext cx="7827123" cy="1529496"/>
          </a:xfrm>
          <a:prstGeom prst="rect">
            <a:avLst/>
          </a:prstGeom>
        </p:spPr>
        <p:txBody>
          <a:bodyPr vert="horz" lIns="91440" tIns="45720" rIns="91440" bIns="45720" rtlCol="0">
            <a:norm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
        <p:nvSpPr>
          <p:cNvPr id="6" name="Content Placeholder 2"/>
          <p:cNvSpPr txBox="1">
            <a:spLocks/>
          </p:cNvSpPr>
          <p:nvPr/>
        </p:nvSpPr>
        <p:spPr>
          <a:xfrm>
            <a:off x="683827" y="3435242"/>
            <a:ext cx="7827123" cy="1442936"/>
          </a:xfrm>
          <a:prstGeom prst="rect">
            <a:avLst/>
          </a:prstGeom>
        </p:spPr>
        <p:txBody>
          <a:bodyPr vert="horz" lIns="91440" tIns="45720" rIns="91440" bIns="45720" rtlCol="0">
            <a:norm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
        <p:nvSpPr>
          <p:cNvPr id="8" name="Content Placeholder 2"/>
          <p:cNvSpPr txBox="1">
            <a:spLocks/>
          </p:cNvSpPr>
          <p:nvPr/>
        </p:nvSpPr>
        <p:spPr>
          <a:xfrm>
            <a:off x="683831" y="188357"/>
            <a:ext cx="7827123" cy="4191713"/>
          </a:xfrm>
          <a:prstGeom prst="rect">
            <a:avLst/>
          </a:prstGeom>
        </p:spPr>
        <p:txBody>
          <a:bodyPr anchor="ctr">
            <a:no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kern="1200">
                <a:solidFill>
                  <a:schemeClr val="tx1">
                    <a:lumMod val="75000"/>
                    <a:lumOff val="25000"/>
                  </a:schemeClr>
                </a:solidFill>
                <a:latin typeface="Avenir Black"/>
                <a:ea typeface="+mn-ea"/>
                <a:cs typeface="+mn-cs"/>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kern="1200">
                <a:solidFill>
                  <a:schemeClr val="tx1">
                    <a:lumMod val="65000"/>
                    <a:lumOff val="35000"/>
                  </a:schemeClr>
                </a:solidFill>
                <a:latin typeface="Avenir Black"/>
                <a:ea typeface="+mn-ea"/>
                <a:cs typeface="+mn-cs"/>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kern="1200">
                <a:solidFill>
                  <a:schemeClr val="tx1">
                    <a:lumMod val="65000"/>
                    <a:lumOff val="35000"/>
                  </a:schemeClr>
                </a:solidFill>
                <a:latin typeface="Avenir Black"/>
                <a:ea typeface="+mn-ea"/>
                <a:cs typeface="+mn-cs"/>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kern="1200">
                <a:solidFill>
                  <a:schemeClr val="tx1">
                    <a:lumMod val="65000"/>
                    <a:lumOff val="35000"/>
                  </a:schemeClr>
                </a:solidFill>
                <a:latin typeface="Avenir Black"/>
                <a:ea typeface="+mn-ea"/>
                <a:cs typeface="+mn-cs"/>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kern="1200">
                <a:solidFill>
                  <a:schemeClr val="tx1">
                    <a:lumMod val="65000"/>
                    <a:lumOff val="35000"/>
                  </a:schemeClr>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p>
          <a:p>
            <a:pPr marL="0" indent="0">
              <a:buNone/>
            </a:pPr>
            <a:r>
              <a:rPr lang="en-US" dirty="0"/>
              <a:t>For you to walk away from this session…</a:t>
            </a:r>
          </a:p>
          <a:p>
            <a:r>
              <a:rPr lang="en-US" dirty="0">
                <a:solidFill>
                  <a:schemeClr val="tx1"/>
                </a:solidFill>
              </a:rPr>
              <a:t>Why Cisco MPP Handsets? </a:t>
            </a:r>
          </a:p>
          <a:p>
            <a:r>
              <a:rPr lang="en-US" dirty="0">
                <a:solidFill>
                  <a:schemeClr val="tx1"/>
                </a:solidFill>
              </a:rPr>
              <a:t>Introduction to Handsets</a:t>
            </a:r>
          </a:p>
          <a:p>
            <a:pPr lvl="0"/>
            <a:r>
              <a:rPr lang="en-US" dirty="0">
                <a:solidFill>
                  <a:schemeClr val="tx1"/>
                </a:solidFill>
              </a:rPr>
              <a:t>Confluence Resources</a:t>
            </a:r>
          </a:p>
          <a:p>
            <a:pPr lvl="0"/>
            <a:r>
              <a:rPr lang="en-US" dirty="0">
                <a:solidFill>
                  <a:schemeClr val="tx1"/>
                </a:solidFill>
              </a:rPr>
              <a:t>Tier 1 Responsibilities </a:t>
            </a:r>
          </a:p>
          <a:p>
            <a:pPr lvl="0"/>
            <a:r>
              <a:rPr lang="en-US" dirty="0">
                <a:solidFill>
                  <a:schemeClr val="tx1"/>
                </a:solidFill>
              </a:rPr>
              <a:t>FAQs</a:t>
            </a:r>
          </a:p>
        </p:txBody>
      </p:sp>
    </p:spTree>
    <p:extLst>
      <p:ext uri="{BB962C8B-B14F-4D97-AF65-F5344CB8AC3E}">
        <p14:creationId xmlns:p14="http://schemas.microsoft.com/office/powerpoint/2010/main" val="1129906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683828" y="1145948"/>
            <a:ext cx="8044536" cy="624020"/>
          </a:xfrm>
        </p:spPr>
        <p:txBody>
          <a:bodyPr>
            <a:noAutofit/>
          </a:bodyPr>
          <a:lstStyle/>
          <a:p>
            <a:r>
              <a:rPr lang="en-US" sz="2000" dirty="0">
                <a:solidFill>
                  <a:schemeClr val="tx1"/>
                </a:solidFill>
              </a:rPr>
              <a:t>As a result of </a:t>
            </a:r>
            <a:r>
              <a:rPr lang="en-US" sz="2000" dirty="0">
                <a:solidFill>
                  <a:schemeClr val="tx1"/>
                </a:solidFill>
                <a:latin typeface="Avenir Black"/>
              </a:rPr>
              <a:t>acquiring Broadsoft, Cisco released the MPP line with the open SIP protocol to now work on Evolve IP’s platform.</a:t>
            </a:r>
          </a:p>
        </p:txBody>
      </p:sp>
      <p:sp>
        <p:nvSpPr>
          <p:cNvPr id="7" name="Text Placeholder 16">
            <a:extLst>
              <a:ext uri="{FF2B5EF4-FFF2-40B4-BE49-F238E27FC236}">
                <a16:creationId xmlns:a16="http://schemas.microsoft.com/office/drawing/2014/main" id="{AAAE339B-576B-4FB9-A193-4511566C906D}"/>
              </a:ext>
            </a:extLst>
          </p:cNvPr>
          <p:cNvSpPr txBox="1">
            <a:spLocks/>
          </p:cNvSpPr>
          <p:nvPr/>
        </p:nvSpPr>
        <p:spPr>
          <a:xfrm>
            <a:off x="277574" y="2281658"/>
            <a:ext cx="2599294" cy="1156775"/>
          </a:xfrm>
          <a:prstGeom prst="rect">
            <a:avLst/>
          </a:prstGeom>
          <a:ln>
            <a:noFill/>
          </a:ln>
        </p:spPr>
        <p:txBody>
          <a:bodyPr vert="horz" lIns="91440" tIns="45720" rIns="91440" bIns="45720" rtlCol="0" anchor="ctr">
            <a:noAutofit/>
          </a:bodyPr>
          <a:lstStyle>
            <a:lvl1pPr marL="0" indent="0" algn="ctr" defTabSz="457200" rtl="0" eaLnBrk="1" latinLnBrk="0" hangingPunct="1">
              <a:spcBef>
                <a:spcPts val="984"/>
              </a:spcBef>
              <a:spcAft>
                <a:spcPts val="600"/>
              </a:spcAft>
              <a:buClr>
                <a:schemeClr val="accent1"/>
              </a:buClr>
              <a:buFont typeface="Wingdings" charset="2"/>
              <a:buNone/>
              <a:defRPr sz="1600" b="0" kern="1200" cap="all" baseline="0">
                <a:solidFill>
                  <a:schemeClr val="bg1"/>
                </a:solidFill>
                <a:latin typeface="Avenir Black"/>
                <a:ea typeface="+mn-ea"/>
                <a:cs typeface="+mn-cs"/>
              </a:defRPr>
            </a:lvl1pPr>
            <a:lvl2pPr marL="457200" indent="0" algn="ctr" defTabSz="457200" rtl="0" eaLnBrk="1" latinLnBrk="0" hangingPunct="1">
              <a:spcBef>
                <a:spcPct val="20000"/>
              </a:spcBef>
              <a:buClr>
                <a:schemeClr val="accent1">
                  <a:lumMod val="60000"/>
                  <a:lumOff val="40000"/>
                </a:schemeClr>
              </a:buClr>
              <a:buFont typeface="LucidaGrande" charset="0"/>
              <a:buNone/>
              <a:defRPr sz="1400" b="1" kern="1200">
                <a:solidFill>
                  <a:schemeClr val="bg1"/>
                </a:solidFill>
                <a:latin typeface="Avenir Black"/>
                <a:ea typeface="+mn-ea"/>
                <a:cs typeface="+mn-cs"/>
              </a:defRPr>
            </a:lvl2pPr>
            <a:lvl3pPr marL="914400" indent="0" algn="ctr" defTabSz="457200" rtl="0" eaLnBrk="1" latinLnBrk="0" hangingPunct="1">
              <a:spcBef>
                <a:spcPct val="20000"/>
              </a:spcBef>
              <a:buClr>
                <a:schemeClr val="accent1">
                  <a:lumMod val="60000"/>
                  <a:lumOff val="40000"/>
                </a:schemeClr>
              </a:buClr>
              <a:buFont typeface="Courier New" charset="0"/>
              <a:buNone/>
              <a:defRPr sz="1200" b="1" kern="1200">
                <a:solidFill>
                  <a:schemeClr val="bg1"/>
                </a:solidFill>
                <a:latin typeface="Avenir Black"/>
                <a:ea typeface="+mn-ea"/>
                <a:cs typeface="+mn-cs"/>
              </a:defRPr>
            </a:lvl3pPr>
            <a:lvl4pPr marL="1371600" indent="0" algn="ctr" defTabSz="457200" rtl="0" eaLnBrk="1" latinLnBrk="0" hangingPunct="1">
              <a:spcBef>
                <a:spcPct val="20000"/>
              </a:spcBef>
              <a:buClr>
                <a:schemeClr val="accent1">
                  <a:lumMod val="60000"/>
                  <a:lumOff val="40000"/>
                </a:schemeClr>
              </a:buClr>
              <a:buFont typeface="Wingdings" charset="2"/>
              <a:buNone/>
              <a:defRPr sz="1100" b="1" kern="1200">
                <a:solidFill>
                  <a:schemeClr val="bg1"/>
                </a:solidFill>
                <a:latin typeface="Avenir Black"/>
                <a:ea typeface="+mn-ea"/>
                <a:cs typeface="+mn-cs"/>
              </a:defRPr>
            </a:lvl4pPr>
            <a:lvl5pPr marL="1828800" indent="0" algn="ctr" defTabSz="457200" rtl="0" eaLnBrk="1" latinLnBrk="0" hangingPunct="1">
              <a:spcBef>
                <a:spcPct val="20000"/>
              </a:spcBef>
              <a:buClr>
                <a:schemeClr val="accent1">
                  <a:lumMod val="60000"/>
                  <a:lumOff val="40000"/>
                </a:schemeClr>
              </a:buClr>
              <a:buFont typeface="LucidaGrande" charset="0"/>
              <a:buNone/>
              <a:defRPr sz="1100" b="1" kern="1200">
                <a:solidFill>
                  <a:schemeClr val="bg1"/>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gn="l">
              <a:buClr>
                <a:schemeClr val="bg1"/>
              </a:buClr>
              <a:buFont typeface="Wingdings" panose="05000000000000000000" pitchFamily="2" charset="2"/>
              <a:buChar char="§"/>
            </a:pPr>
            <a:endParaRPr lang="en-US" b="1" dirty="0"/>
          </a:p>
          <a:p>
            <a:pPr marL="285750" indent="-285750" algn="l">
              <a:buClr>
                <a:schemeClr val="bg1"/>
              </a:buClr>
              <a:buFont typeface="Wingdings" panose="05000000000000000000" pitchFamily="2" charset="2"/>
              <a:buChar char="§"/>
            </a:pPr>
            <a:endParaRPr lang="en-US" b="1" dirty="0"/>
          </a:p>
        </p:txBody>
      </p:sp>
      <p:sp>
        <p:nvSpPr>
          <p:cNvPr id="29" name="Text Placeholder 16">
            <a:extLst>
              <a:ext uri="{FF2B5EF4-FFF2-40B4-BE49-F238E27FC236}">
                <a16:creationId xmlns:a16="http://schemas.microsoft.com/office/drawing/2014/main" id="{8605BA70-DCC8-4FEA-89A5-BC92EF9E4272}"/>
              </a:ext>
            </a:extLst>
          </p:cNvPr>
          <p:cNvSpPr txBox="1">
            <a:spLocks/>
          </p:cNvSpPr>
          <p:nvPr/>
        </p:nvSpPr>
        <p:spPr>
          <a:xfrm>
            <a:off x="3360420" y="1881334"/>
            <a:ext cx="2423160" cy="2291738"/>
          </a:xfrm>
          <a:prstGeom prst="rect">
            <a:avLst/>
          </a:prstGeom>
          <a:ln>
            <a:noFill/>
          </a:ln>
        </p:spPr>
        <p:txBody>
          <a:bodyPr vert="horz" lIns="91440" tIns="45720" rIns="91440" bIns="45720" rtlCol="0" anchor="ctr">
            <a:noAutofit/>
          </a:bodyPr>
          <a:lstStyle>
            <a:lvl1pPr marL="0" indent="0" algn="ctr" defTabSz="457200" rtl="0" eaLnBrk="1" latinLnBrk="0" hangingPunct="1">
              <a:spcBef>
                <a:spcPts val="984"/>
              </a:spcBef>
              <a:spcAft>
                <a:spcPts val="600"/>
              </a:spcAft>
              <a:buClr>
                <a:schemeClr val="accent1"/>
              </a:buClr>
              <a:buFont typeface="Wingdings" charset="2"/>
              <a:buNone/>
              <a:defRPr sz="1600" b="0" kern="1200" cap="all" baseline="0">
                <a:solidFill>
                  <a:schemeClr val="bg1"/>
                </a:solidFill>
                <a:latin typeface="Avenir Black"/>
                <a:ea typeface="+mn-ea"/>
                <a:cs typeface="+mn-cs"/>
              </a:defRPr>
            </a:lvl1pPr>
            <a:lvl2pPr marL="457200" indent="0" algn="ctr" defTabSz="457200" rtl="0" eaLnBrk="1" latinLnBrk="0" hangingPunct="1">
              <a:spcBef>
                <a:spcPct val="20000"/>
              </a:spcBef>
              <a:buClr>
                <a:schemeClr val="accent1">
                  <a:lumMod val="60000"/>
                  <a:lumOff val="40000"/>
                </a:schemeClr>
              </a:buClr>
              <a:buFont typeface="LucidaGrande" charset="0"/>
              <a:buNone/>
              <a:defRPr sz="1400" b="1" kern="1200">
                <a:solidFill>
                  <a:schemeClr val="bg1"/>
                </a:solidFill>
                <a:latin typeface="Avenir Black"/>
                <a:ea typeface="+mn-ea"/>
                <a:cs typeface="+mn-cs"/>
              </a:defRPr>
            </a:lvl2pPr>
            <a:lvl3pPr marL="914400" indent="0" algn="ctr" defTabSz="457200" rtl="0" eaLnBrk="1" latinLnBrk="0" hangingPunct="1">
              <a:spcBef>
                <a:spcPct val="20000"/>
              </a:spcBef>
              <a:buClr>
                <a:schemeClr val="accent1">
                  <a:lumMod val="60000"/>
                  <a:lumOff val="40000"/>
                </a:schemeClr>
              </a:buClr>
              <a:buFont typeface="Courier New" charset="0"/>
              <a:buNone/>
              <a:defRPr sz="1200" b="1" kern="1200">
                <a:solidFill>
                  <a:schemeClr val="bg1"/>
                </a:solidFill>
                <a:latin typeface="Avenir Black"/>
                <a:ea typeface="+mn-ea"/>
                <a:cs typeface="+mn-cs"/>
              </a:defRPr>
            </a:lvl3pPr>
            <a:lvl4pPr marL="1371600" indent="0" algn="ctr" defTabSz="457200" rtl="0" eaLnBrk="1" latinLnBrk="0" hangingPunct="1">
              <a:spcBef>
                <a:spcPct val="20000"/>
              </a:spcBef>
              <a:buClr>
                <a:schemeClr val="accent1">
                  <a:lumMod val="60000"/>
                  <a:lumOff val="40000"/>
                </a:schemeClr>
              </a:buClr>
              <a:buFont typeface="Wingdings" charset="2"/>
              <a:buNone/>
              <a:defRPr sz="1100" b="1" kern="1200">
                <a:solidFill>
                  <a:schemeClr val="bg1"/>
                </a:solidFill>
                <a:latin typeface="Avenir Black"/>
                <a:ea typeface="+mn-ea"/>
                <a:cs typeface="+mn-cs"/>
              </a:defRPr>
            </a:lvl4pPr>
            <a:lvl5pPr marL="1828800" indent="0" algn="ctr" defTabSz="457200" rtl="0" eaLnBrk="1" latinLnBrk="0" hangingPunct="1">
              <a:spcBef>
                <a:spcPct val="20000"/>
              </a:spcBef>
              <a:buClr>
                <a:schemeClr val="accent1">
                  <a:lumMod val="60000"/>
                  <a:lumOff val="40000"/>
                </a:schemeClr>
              </a:buClr>
              <a:buFont typeface="LucidaGrande" charset="0"/>
              <a:buNone/>
              <a:defRPr sz="1100" b="1" kern="1200">
                <a:solidFill>
                  <a:schemeClr val="bg1"/>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bg1"/>
              </a:buClr>
            </a:pPr>
            <a:r>
              <a:rPr lang="en-US" sz="1800" b="1" dirty="0"/>
              <a:t>Interoperability with EXISTING LINE OF SUPPORTED </a:t>
            </a:r>
            <a:r>
              <a:rPr lang="en-US" sz="1800" b="1" dirty="0" err="1"/>
              <a:t>handsetS</a:t>
            </a:r>
            <a:endParaRPr lang="en-US" sz="1800" b="1" dirty="0"/>
          </a:p>
        </p:txBody>
      </p:sp>
      <p:sp>
        <p:nvSpPr>
          <p:cNvPr id="30" name="Text Placeholder 16">
            <a:extLst>
              <a:ext uri="{FF2B5EF4-FFF2-40B4-BE49-F238E27FC236}">
                <a16:creationId xmlns:a16="http://schemas.microsoft.com/office/drawing/2014/main" id="{D48FC8F2-D814-4007-B9C4-629C4E0F325F}"/>
              </a:ext>
            </a:extLst>
          </p:cNvPr>
          <p:cNvSpPr txBox="1">
            <a:spLocks/>
          </p:cNvSpPr>
          <p:nvPr/>
        </p:nvSpPr>
        <p:spPr>
          <a:xfrm>
            <a:off x="6178755" y="1881334"/>
            <a:ext cx="2423160" cy="2291738"/>
          </a:xfrm>
          <a:prstGeom prst="rect">
            <a:avLst/>
          </a:prstGeom>
          <a:ln>
            <a:noFill/>
          </a:ln>
        </p:spPr>
        <p:txBody>
          <a:bodyPr vert="horz" lIns="91440" tIns="45720" rIns="91440" bIns="45720" rtlCol="0" anchor="ctr">
            <a:noAutofit/>
          </a:bodyPr>
          <a:lstStyle>
            <a:lvl1pPr marL="0" indent="0" algn="ctr" defTabSz="457200" rtl="0" eaLnBrk="1" latinLnBrk="0" hangingPunct="1">
              <a:spcBef>
                <a:spcPts val="984"/>
              </a:spcBef>
              <a:spcAft>
                <a:spcPts val="600"/>
              </a:spcAft>
              <a:buClr>
                <a:schemeClr val="accent1"/>
              </a:buClr>
              <a:buFont typeface="Wingdings" charset="2"/>
              <a:buNone/>
              <a:defRPr sz="1600" b="0" kern="1200" cap="all" baseline="0">
                <a:solidFill>
                  <a:schemeClr val="bg1"/>
                </a:solidFill>
                <a:latin typeface="Avenir Black"/>
                <a:ea typeface="+mn-ea"/>
                <a:cs typeface="+mn-cs"/>
              </a:defRPr>
            </a:lvl1pPr>
            <a:lvl2pPr marL="457200" indent="0" algn="ctr" defTabSz="457200" rtl="0" eaLnBrk="1" latinLnBrk="0" hangingPunct="1">
              <a:spcBef>
                <a:spcPct val="20000"/>
              </a:spcBef>
              <a:buClr>
                <a:schemeClr val="accent1">
                  <a:lumMod val="60000"/>
                  <a:lumOff val="40000"/>
                </a:schemeClr>
              </a:buClr>
              <a:buFont typeface="LucidaGrande" charset="0"/>
              <a:buNone/>
              <a:defRPr sz="1400" b="1" kern="1200">
                <a:solidFill>
                  <a:schemeClr val="bg1"/>
                </a:solidFill>
                <a:latin typeface="Avenir Black"/>
                <a:ea typeface="+mn-ea"/>
                <a:cs typeface="+mn-cs"/>
              </a:defRPr>
            </a:lvl2pPr>
            <a:lvl3pPr marL="914400" indent="0" algn="ctr" defTabSz="457200" rtl="0" eaLnBrk="1" latinLnBrk="0" hangingPunct="1">
              <a:spcBef>
                <a:spcPct val="20000"/>
              </a:spcBef>
              <a:buClr>
                <a:schemeClr val="accent1">
                  <a:lumMod val="60000"/>
                  <a:lumOff val="40000"/>
                </a:schemeClr>
              </a:buClr>
              <a:buFont typeface="Courier New" charset="0"/>
              <a:buNone/>
              <a:defRPr sz="1200" b="1" kern="1200">
                <a:solidFill>
                  <a:schemeClr val="bg1"/>
                </a:solidFill>
                <a:latin typeface="Avenir Black"/>
                <a:ea typeface="+mn-ea"/>
                <a:cs typeface="+mn-cs"/>
              </a:defRPr>
            </a:lvl3pPr>
            <a:lvl4pPr marL="1371600" indent="0" algn="ctr" defTabSz="457200" rtl="0" eaLnBrk="1" latinLnBrk="0" hangingPunct="1">
              <a:spcBef>
                <a:spcPct val="20000"/>
              </a:spcBef>
              <a:buClr>
                <a:schemeClr val="accent1">
                  <a:lumMod val="60000"/>
                  <a:lumOff val="40000"/>
                </a:schemeClr>
              </a:buClr>
              <a:buFont typeface="Wingdings" charset="2"/>
              <a:buNone/>
              <a:defRPr sz="1100" b="1" kern="1200">
                <a:solidFill>
                  <a:schemeClr val="bg1"/>
                </a:solidFill>
                <a:latin typeface="Avenir Black"/>
                <a:ea typeface="+mn-ea"/>
                <a:cs typeface="+mn-cs"/>
              </a:defRPr>
            </a:lvl4pPr>
            <a:lvl5pPr marL="1828800" indent="0" algn="ctr" defTabSz="457200" rtl="0" eaLnBrk="1" latinLnBrk="0" hangingPunct="1">
              <a:spcBef>
                <a:spcPct val="20000"/>
              </a:spcBef>
              <a:buClr>
                <a:schemeClr val="accent1">
                  <a:lumMod val="60000"/>
                  <a:lumOff val="40000"/>
                </a:schemeClr>
              </a:buClr>
              <a:buFont typeface="LucidaGrande" charset="0"/>
              <a:buNone/>
              <a:defRPr sz="1100" b="1" kern="1200">
                <a:solidFill>
                  <a:schemeClr val="bg1"/>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bg1"/>
              </a:buClr>
            </a:pPr>
            <a:r>
              <a:rPr lang="en-US" sz="1800" b="1" dirty="0"/>
              <a:t>Alignment with  cisco product suite</a:t>
            </a:r>
          </a:p>
        </p:txBody>
      </p:sp>
      <p:sp>
        <p:nvSpPr>
          <p:cNvPr id="31" name="Title 1">
            <a:extLst>
              <a:ext uri="{FF2B5EF4-FFF2-40B4-BE49-F238E27FC236}">
                <a16:creationId xmlns:a16="http://schemas.microsoft.com/office/drawing/2014/main" id="{C82838AE-3DFA-431F-A22F-D899D78DD30B}"/>
              </a:ext>
            </a:extLst>
          </p:cNvPr>
          <p:cNvSpPr txBox="1">
            <a:spLocks/>
          </p:cNvSpPr>
          <p:nvPr/>
        </p:nvSpPr>
        <p:spPr>
          <a:xfrm>
            <a:off x="683827" y="188357"/>
            <a:ext cx="6902590" cy="30777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1400" kern="1200" cap="all" spc="100" baseline="0">
                <a:solidFill>
                  <a:schemeClr val="bg1"/>
                </a:solidFill>
                <a:latin typeface="Avenir Black"/>
                <a:ea typeface="+mj-ea"/>
                <a:cs typeface="+mj-cs"/>
              </a:defRPr>
            </a:lvl1pPr>
          </a:lstStyle>
          <a:p>
            <a:r>
              <a:rPr lang="en-US" dirty="0"/>
              <a:t>Why cisco </a:t>
            </a:r>
            <a:r>
              <a:rPr lang="en-US" dirty="0" err="1"/>
              <a:t>mpp</a:t>
            </a:r>
            <a:r>
              <a:rPr lang="en-US" dirty="0"/>
              <a:t> handsets </a:t>
            </a:r>
          </a:p>
        </p:txBody>
      </p:sp>
      <p:sp>
        <p:nvSpPr>
          <p:cNvPr id="33" name="Text Placeholder 16">
            <a:extLst>
              <a:ext uri="{FF2B5EF4-FFF2-40B4-BE49-F238E27FC236}">
                <a16:creationId xmlns:a16="http://schemas.microsoft.com/office/drawing/2014/main" id="{69D72749-AD1A-4779-9EBB-FEF19853B1D9}"/>
              </a:ext>
            </a:extLst>
          </p:cNvPr>
          <p:cNvSpPr txBox="1">
            <a:spLocks/>
          </p:cNvSpPr>
          <p:nvPr/>
        </p:nvSpPr>
        <p:spPr>
          <a:xfrm>
            <a:off x="651296" y="1881334"/>
            <a:ext cx="2423160" cy="2291738"/>
          </a:xfrm>
          <a:prstGeom prst="rect">
            <a:avLst/>
          </a:prstGeom>
          <a:ln>
            <a:noFill/>
          </a:ln>
        </p:spPr>
        <p:txBody>
          <a:bodyPr vert="horz" lIns="91440" tIns="45720" rIns="91440" bIns="45720" rtlCol="0" anchor="ctr">
            <a:noAutofit/>
          </a:bodyPr>
          <a:lstStyle>
            <a:lvl1pPr marL="0" indent="0" algn="ctr" defTabSz="457200" rtl="0" eaLnBrk="1" latinLnBrk="0" hangingPunct="1">
              <a:spcBef>
                <a:spcPts val="984"/>
              </a:spcBef>
              <a:spcAft>
                <a:spcPts val="600"/>
              </a:spcAft>
              <a:buClr>
                <a:schemeClr val="accent1"/>
              </a:buClr>
              <a:buFont typeface="Wingdings" charset="2"/>
              <a:buNone/>
              <a:defRPr sz="1600" b="0" kern="1200" cap="all" baseline="0">
                <a:solidFill>
                  <a:schemeClr val="bg1"/>
                </a:solidFill>
                <a:latin typeface="Avenir Black"/>
                <a:ea typeface="+mn-ea"/>
                <a:cs typeface="+mn-cs"/>
              </a:defRPr>
            </a:lvl1pPr>
            <a:lvl2pPr marL="457200" indent="0" algn="ctr" defTabSz="457200" rtl="0" eaLnBrk="1" latinLnBrk="0" hangingPunct="1">
              <a:spcBef>
                <a:spcPct val="20000"/>
              </a:spcBef>
              <a:buClr>
                <a:schemeClr val="accent1">
                  <a:lumMod val="60000"/>
                  <a:lumOff val="40000"/>
                </a:schemeClr>
              </a:buClr>
              <a:buFont typeface="LucidaGrande" charset="0"/>
              <a:buNone/>
              <a:defRPr sz="1400" b="1" kern="1200">
                <a:solidFill>
                  <a:schemeClr val="bg1"/>
                </a:solidFill>
                <a:latin typeface="Avenir Black"/>
                <a:ea typeface="+mn-ea"/>
                <a:cs typeface="+mn-cs"/>
              </a:defRPr>
            </a:lvl2pPr>
            <a:lvl3pPr marL="914400" indent="0" algn="ctr" defTabSz="457200" rtl="0" eaLnBrk="1" latinLnBrk="0" hangingPunct="1">
              <a:spcBef>
                <a:spcPct val="20000"/>
              </a:spcBef>
              <a:buClr>
                <a:schemeClr val="accent1">
                  <a:lumMod val="60000"/>
                  <a:lumOff val="40000"/>
                </a:schemeClr>
              </a:buClr>
              <a:buFont typeface="Courier New" charset="0"/>
              <a:buNone/>
              <a:defRPr sz="1200" b="1" kern="1200">
                <a:solidFill>
                  <a:schemeClr val="bg1"/>
                </a:solidFill>
                <a:latin typeface="Avenir Black"/>
                <a:ea typeface="+mn-ea"/>
                <a:cs typeface="+mn-cs"/>
              </a:defRPr>
            </a:lvl3pPr>
            <a:lvl4pPr marL="1371600" indent="0" algn="ctr" defTabSz="457200" rtl="0" eaLnBrk="1" latinLnBrk="0" hangingPunct="1">
              <a:spcBef>
                <a:spcPct val="20000"/>
              </a:spcBef>
              <a:buClr>
                <a:schemeClr val="accent1">
                  <a:lumMod val="60000"/>
                  <a:lumOff val="40000"/>
                </a:schemeClr>
              </a:buClr>
              <a:buFont typeface="Wingdings" charset="2"/>
              <a:buNone/>
              <a:defRPr sz="1100" b="1" kern="1200">
                <a:solidFill>
                  <a:schemeClr val="bg1"/>
                </a:solidFill>
                <a:latin typeface="Avenir Black"/>
                <a:ea typeface="+mn-ea"/>
                <a:cs typeface="+mn-cs"/>
              </a:defRPr>
            </a:lvl4pPr>
            <a:lvl5pPr marL="1828800" indent="0" algn="ctr" defTabSz="457200" rtl="0" eaLnBrk="1" latinLnBrk="0" hangingPunct="1">
              <a:spcBef>
                <a:spcPct val="20000"/>
              </a:spcBef>
              <a:buClr>
                <a:schemeClr val="accent1">
                  <a:lumMod val="60000"/>
                  <a:lumOff val="40000"/>
                </a:schemeClr>
              </a:buClr>
              <a:buFont typeface="LucidaGrande" charset="0"/>
              <a:buNone/>
              <a:defRPr sz="1100" b="1" kern="1200">
                <a:solidFill>
                  <a:schemeClr val="bg1"/>
                </a:solidFill>
                <a:latin typeface="Avenir Black"/>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spcBef>
                <a:spcPts val="0"/>
              </a:spcBef>
              <a:spcAft>
                <a:spcPts val="0"/>
              </a:spcAft>
              <a:buClrTx/>
              <a:defRPr/>
            </a:pPr>
            <a:r>
              <a:rPr lang="en-US" sz="1800" b="1" dirty="0"/>
              <a:t>Standard DMS configured handsets</a:t>
            </a:r>
          </a:p>
        </p:txBody>
      </p:sp>
    </p:spTree>
    <p:extLst>
      <p:ext uri="{BB962C8B-B14F-4D97-AF65-F5344CB8AC3E}">
        <p14:creationId xmlns:p14="http://schemas.microsoft.com/office/powerpoint/2010/main" val="62183821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rotWithShape="1">
          <a:blip r:embed="rId3"/>
          <a:srcRect t="12638" b="12848"/>
          <a:stretch/>
        </p:blipFill>
        <p:spPr>
          <a:xfrm>
            <a:off x="5882444" y="3709736"/>
            <a:ext cx="1121505" cy="835681"/>
          </a:xfrm>
          <a:prstGeom prst="rect">
            <a:avLst/>
          </a:prstGeom>
        </p:spPr>
      </p:pic>
      <p:pic>
        <p:nvPicPr>
          <p:cNvPr id="1026" name="Picture 2" descr="Image result for cisco 7841"/>
          <p:cNvPicPr>
            <a:picLocks noChangeAspect="1" noChangeArrowheads="1"/>
          </p:cNvPicPr>
          <p:nvPr/>
        </p:nvPicPr>
        <p:blipFill rotWithShape="1">
          <a:blip r:embed="rId4">
            <a:extLst>
              <a:ext uri="{28A0092B-C50C-407E-A947-70E740481C1C}">
                <a14:useLocalDpi xmlns:a14="http://schemas.microsoft.com/office/drawing/2010/main" val="0"/>
              </a:ext>
            </a:extLst>
          </a:blip>
          <a:srcRect l="2176" t="10262" r="1519" b="10957"/>
          <a:stretch/>
        </p:blipFill>
        <p:spPr bwMode="auto">
          <a:xfrm>
            <a:off x="5842241" y="2469444"/>
            <a:ext cx="1162096" cy="95063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5"/>
          <a:srcRect l="1939" t="11127" r="2175" b="11750"/>
          <a:stretch/>
        </p:blipFill>
        <p:spPr>
          <a:xfrm>
            <a:off x="5822062" y="1228872"/>
            <a:ext cx="1182275" cy="950918"/>
          </a:xfrm>
          <a:prstGeom prst="rect">
            <a:avLst/>
          </a:prstGeom>
        </p:spPr>
      </p:pic>
      <p:sp>
        <p:nvSpPr>
          <p:cNvPr id="2" name="Title 1"/>
          <p:cNvSpPr>
            <a:spLocks noGrp="1"/>
          </p:cNvSpPr>
          <p:nvPr>
            <p:ph type="title"/>
          </p:nvPr>
        </p:nvSpPr>
        <p:spPr/>
        <p:txBody>
          <a:bodyPr>
            <a:normAutofit/>
          </a:bodyPr>
          <a:lstStyle/>
          <a:p>
            <a:r>
              <a:rPr lang="en-US" dirty="0">
                <a:latin typeface="Avenir Black"/>
              </a:rPr>
              <a:t> Included Evolved Office Seats</a:t>
            </a:r>
          </a:p>
        </p:txBody>
      </p:sp>
      <p:grpSp>
        <p:nvGrpSpPr>
          <p:cNvPr id="32" name="Group 31"/>
          <p:cNvGrpSpPr/>
          <p:nvPr/>
        </p:nvGrpSpPr>
        <p:grpSpPr>
          <a:xfrm>
            <a:off x="212880" y="1172025"/>
            <a:ext cx="5596250" cy="1104900"/>
            <a:chOff x="2056515" y="3520083"/>
            <a:chExt cx="4367920" cy="1104900"/>
          </a:xfrm>
        </p:grpSpPr>
        <p:sp>
          <p:nvSpPr>
            <p:cNvPr id="31" name="Pentagon 30"/>
            <p:cNvSpPr/>
            <p:nvPr/>
          </p:nvSpPr>
          <p:spPr>
            <a:xfrm>
              <a:off x="2056515" y="3520083"/>
              <a:ext cx="4367920" cy="1104900"/>
            </a:xfrm>
            <a:prstGeom prst="homePlate">
              <a:avLst>
                <a:gd name="adj" fmla="val 43844"/>
              </a:avLst>
            </a:prstGeom>
            <a:solidFill>
              <a:srgbClr val="CC4D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t>COMMON AREA USER</a:t>
              </a:r>
            </a:p>
            <a:p>
              <a:pPr algn="ctr"/>
              <a:endParaRPr lang="en-US" sz="1100" b="1" dirty="0"/>
            </a:p>
            <a:p>
              <a:pPr algn="ctr"/>
              <a:endParaRPr lang="en-US" sz="1100" b="1" dirty="0"/>
            </a:p>
            <a:p>
              <a:pPr algn="ctr"/>
              <a:r>
                <a:rPr lang="en-US" sz="1100" b="1" dirty="0"/>
                <a:t>							</a:t>
              </a:r>
              <a:endParaRPr lang="en-US" sz="1600" b="1" dirty="0"/>
            </a:p>
            <a:p>
              <a:pPr algn="ctr"/>
              <a:endParaRPr lang="en-US" sz="1100" b="1" dirty="0"/>
            </a:p>
            <a:p>
              <a:pPr algn="ctr"/>
              <a:r>
                <a:rPr lang="en-US" sz="1100" b="1" dirty="0"/>
                <a:t>							 </a:t>
              </a:r>
            </a:p>
          </p:txBody>
        </p:sp>
        <p:sp>
          <p:nvSpPr>
            <p:cNvPr id="23" name="TextBox 22"/>
            <p:cNvSpPr txBox="1"/>
            <p:nvPr/>
          </p:nvSpPr>
          <p:spPr>
            <a:xfrm>
              <a:off x="2153754" y="3778512"/>
              <a:ext cx="2759322" cy="762598"/>
            </a:xfrm>
            <a:prstGeom prst="rect">
              <a:avLst/>
            </a:prstGeom>
            <a:solidFill>
              <a:schemeClr val="bg1"/>
            </a:solidFill>
            <a:effectLst/>
          </p:spPr>
          <p:txBody>
            <a:bodyPr vert="horz" wrap="square" lIns="91440" tIns="45720" rIns="91440" bIns="45720" rtlCol="0" anchor="ctr">
              <a:normAutofit/>
            </a:bodyPr>
            <a:lstStyle/>
            <a:p>
              <a:pPr marL="227013" indent="-114300">
                <a:buFont typeface="Arial" panose="020B0604020202020204" pitchFamily="34" charset="0"/>
                <a:buChar char="•"/>
              </a:pPr>
              <a:r>
                <a:rPr lang="en-US" sz="1400" dirty="0">
                  <a:latin typeface="Avenir Black"/>
                </a:rPr>
                <a:t>3.5” monochrome screen (396x162)</a:t>
              </a:r>
            </a:p>
            <a:p>
              <a:pPr marL="227013" indent="-114300">
                <a:buFont typeface="Arial" panose="020B0604020202020204" pitchFamily="34" charset="0"/>
                <a:buChar char="•"/>
              </a:pPr>
              <a:r>
                <a:rPr lang="en-US" sz="1400" dirty="0">
                  <a:latin typeface="Avenir Black"/>
                </a:rPr>
                <a:t>2 lines</a:t>
              </a:r>
            </a:p>
            <a:p>
              <a:pPr marL="227013" indent="-114300">
                <a:buFont typeface="Arial" panose="020B0604020202020204" pitchFamily="34" charset="0"/>
                <a:buChar char="•"/>
              </a:pPr>
              <a:r>
                <a:rPr lang="en-US" sz="1400" dirty="0">
                  <a:latin typeface="Avenir Black"/>
                </a:rPr>
                <a:t>10/100 throughput</a:t>
              </a:r>
            </a:p>
          </p:txBody>
        </p:sp>
      </p:grpSp>
      <p:grpSp>
        <p:nvGrpSpPr>
          <p:cNvPr id="4" name="Group 3"/>
          <p:cNvGrpSpPr/>
          <p:nvPr/>
        </p:nvGrpSpPr>
        <p:grpSpPr>
          <a:xfrm>
            <a:off x="212879" y="2392313"/>
            <a:ext cx="5596251" cy="1104900"/>
            <a:chOff x="300289" y="2114334"/>
            <a:chExt cx="5667611" cy="1104900"/>
          </a:xfrm>
        </p:grpSpPr>
        <p:sp>
          <p:nvSpPr>
            <p:cNvPr id="35" name="Pentagon 34"/>
            <p:cNvSpPr/>
            <p:nvPr/>
          </p:nvSpPr>
          <p:spPr>
            <a:xfrm>
              <a:off x="300289" y="2114334"/>
              <a:ext cx="5667611" cy="1104900"/>
            </a:xfrm>
            <a:prstGeom prst="homePlate">
              <a:avLst>
                <a:gd name="adj" fmla="val 43844"/>
              </a:avLst>
            </a:prstGeom>
            <a:solidFill>
              <a:srgbClr val="F172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t>STANDARD, ENHANCED, UC USER</a:t>
              </a:r>
            </a:p>
            <a:p>
              <a:pPr algn="ctr"/>
              <a:endParaRPr lang="en-US" sz="1100" b="1" dirty="0"/>
            </a:p>
            <a:p>
              <a:pPr algn="ctr"/>
              <a:endParaRPr lang="en-US" sz="1100" b="1" dirty="0"/>
            </a:p>
            <a:p>
              <a:pPr algn="ctr"/>
              <a:r>
                <a:rPr lang="en-US" sz="1100" b="1" dirty="0"/>
                <a:t>							</a:t>
              </a:r>
              <a:endParaRPr lang="en-US" sz="1600" b="1" dirty="0"/>
            </a:p>
            <a:p>
              <a:pPr algn="ctr"/>
              <a:endParaRPr lang="en-US" sz="1100" b="1" dirty="0"/>
            </a:p>
            <a:p>
              <a:pPr algn="ctr"/>
              <a:r>
                <a:rPr lang="en-US" sz="1100" b="1" dirty="0"/>
                <a:t>							 </a:t>
              </a:r>
            </a:p>
          </p:txBody>
        </p:sp>
        <p:sp>
          <p:nvSpPr>
            <p:cNvPr id="36" name="TextBox 35"/>
            <p:cNvSpPr txBox="1"/>
            <p:nvPr/>
          </p:nvSpPr>
          <p:spPr>
            <a:xfrm>
              <a:off x="426461" y="2372763"/>
              <a:ext cx="3580369" cy="762598"/>
            </a:xfrm>
            <a:prstGeom prst="rect">
              <a:avLst/>
            </a:prstGeom>
            <a:solidFill>
              <a:schemeClr val="bg1"/>
            </a:solidFill>
            <a:effectLst/>
          </p:spPr>
          <p:txBody>
            <a:bodyPr vert="horz" wrap="square" lIns="91440" tIns="45720" rIns="91440" bIns="45720" rtlCol="0" anchor="ctr">
              <a:normAutofit/>
            </a:bodyPr>
            <a:lstStyle>
              <a:defPPr>
                <a:defRPr lang="en-US"/>
              </a:defPPr>
              <a:lvl1pPr marL="227013" indent="-114300">
                <a:buFont typeface="Arial" panose="020B0604020202020204" pitchFamily="34" charset="0"/>
                <a:buChar char="•"/>
                <a:defRPr sz="1400">
                  <a:latin typeface="Avenir Black"/>
                </a:defRPr>
              </a:lvl1pPr>
            </a:lstStyle>
            <a:p>
              <a:r>
                <a:rPr lang="en-US" dirty="0"/>
                <a:t>3.5” monochrome screen (396x162)</a:t>
              </a:r>
            </a:p>
            <a:p>
              <a:r>
                <a:rPr lang="en-US" dirty="0"/>
                <a:t>4 lines</a:t>
              </a:r>
            </a:p>
            <a:p>
              <a:r>
                <a:rPr lang="en-US" dirty="0"/>
                <a:t>10/100/1000 throughput</a:t>
              </a:r>
            </a:p>
          </p:txBody>
        </p:sp>
      </p:grpSp>
      <p:grpSp>
        <p:nvGrpSpPr>
          <p:cNvPr id="5" name="Group 4"/>
          <p:cNvGrpSpPr/>
          <p:nvPr/>
        </p:nvGrpSpPr>
        <p:grpSpPr>
          <a:xfrm>
            <a:off x="212879" y="3601082"/>
            <a:ext cx="5596251" cy="1104900"/>
            <a:chOff x="300289" y="3469403"/>
            <a:chExt cx="5667611" cy="1104900"/>
          </a:xfrm>
        </p:grpSpPr>
        <p:sp>
          <p:nvSpPr>
            <p:cNvPr id="39" name="Pentagon 38"/>
            <p:cNvSpPr/>
            <p:nvPr/>
          </p:nvSpPr>
          <p:spPr>
            <a:xfrm>
              <a:off x="300289" y="3469403"/>
              <a:ext cx="5667611" cy="1104900"/>
            </a:xfrm>
            <a:prstGeom prst="homePlate">
              <a:avLst>
                <a:gd name="adj" fmla="val 43844"/>
              </a:avLst>
            </a:prstGeom>
            <a:solidFill>
              <a:srgbClr val="F59E73"/>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100" b="1" dirty="0"/>
                <a:t>PREMIUM USER</a:t>
              </a:r>
            </a:p>
            <a:p>
              <a:pPr algn="ctr"/>
              <a:endParaRPr lang="en-US" sz="1100" b="1" dirty="0"/>
            </a:p>
            <a:p>
              <a:pPr algn="ctr"/>
              <a:endParaRPr lang="en-US" sz="1100" b="1" dirty="0"/>
            </a:p>
            <a:p>
              <a:pPr algn="ctr"/>
              <a:r>
                <a:rPr lang="en-US" sz="1100" b="1" dirty="0"/>
                <a:t>							 </a:t>
              </a:r>
            </a:p>
          </p:txBody>
        </p:sp>
        <p:sp>
          <p:nvSpPr>
            <p:cNvPr id="40" name="TextBox 39"/>
            <p:cNvSpPr txBox="1"/>
            <p:nvPr/>
          </p:nvSpPr>
          <p:spPr>
            <a:xfrm>
              <a:off x="426462" y="3727832"/>
              <a:ext cx="3580368" cy="762598"/>
            </a:xfrm>
            <a:prstGeom prst="rect">
              <a:avLst/>
            </a:prstGeom>
            <a:solidFill>
              <a:schemeClr val="bg1"/>
            </a:solidFill>
            <a:effectLst/>
          </p:spPr>
          <p:txBody>
            <a:bodyPr vert="horz" wrap="square" lIns="91440" tIns="45720" rIns="91440" bIns="45720" rtlCol="0" anchor="ctr">
              <a:normAutofit/>
            </a:bodyPr>
            <a:lstStyle>
              <a:defPPr>
                <a:defRPr lang="en-US"/>
              </a:defPPr>
              <a:lvl1pPr marL="227013" indent="-114300">
                <a:buFont typeface="Arial" panose="020B0604020202020204" pitchFamily="34" charset="0"/>
                <a:buChar char="•"/>
                <a:defRPr sz="1400">
                  <a:latin typeface="Avenir Black"/>
                </a:defRPr>
              </a:lvl1pPr>
            </a:lstStyle>
            <a:p>
              <a:r>
                <a:rPr lang="en-US" dirty="0"/>
                <a:t>5” WXGA Color screen (800x480)</a:t>
              </a:r>
            </a:p>
            <a:p>
              <a:r>
                <a:rPr lang="en-US" dirty="0"/>
                <a:t>5 lines</a:t>
              </a:r>
            </a:p>
            <a:p>
              <a:r>
                <a:rPr lang="en-US" dirty="0"/>
                <a:t>10/100/1000 throughput</a:t>
              </a:r>
            </a:p>
          </p:txBody>
        </p:sp>
      </p:grpSp>
      <p:sp>
        <p:nvSpPr>
          <p:cNvPr id="45" name="TextBox 44"/>
          <p:cNvSpPr txBox="1"/>
          <p:nvPr/>
        </p:nvSpPr>
        <p:spPr>
          <a:xfrm>
            <a:off x="7256546" y="1172025"/>
            <a:ext cx="1735534" cy="3107945"/>
          </a:xfrm>
          <a:prstGeom prst="roundRect">
            <a:avLst/>
          </a:prstGeom>
          <a:solidFill>
            <a:srgbClr val="F17233"/>
          </a:solidFill>
          <a:ln w="28575">
            <a:solidFill>
              <a:schemeClr val="bg1">
                <a:lumMod val="75000"/>
              </a:schemeClr>
            </a:solidFill>
          </a:ln>
        </p:spPr>
        <p:txBody>
          <a:bodyPr vert="horz" wrap="square" lIns="91440" tIns="45720" rIns="91440" bIns="45720" rtlCol="0" anchor="ctr">
            <a:noAutofit/>
          </a:bodyPr>
          <a:lstStyle/>
          <a:p>
            <a:pPr algn="ctr"/>
            <a:r>
              <a:rPr lang="en-US" sz="1600" b="1" dirty="0">
                <a:solidFill>
                  <a:schemeClr val="bg1"/>
                </a:solidFill>
              </a:rPr>
              <a:t>Handsets can be leased or purchased </a:t>
            </a:r>
          </a:p>
        </p:txBody>
      </p:sp>
      <p:sp>
        <p:nvSpPr>
          <p:cNvPr id="6" name="TextBox 5"/>
          <p:cNvSpPr txBox="1"/>
          <p:nvPr/>
        </p:nvSpPr>
        <p:spPr>
          <a:xfrm>
            <a:off x="4478665" y="1556414"/>
            <a:ext cx="1235412" cy="295835"/>
          </a:xfrm>
          <a:prstGeom prst="rect">
            <a:avLst/>
          </a:prstGeom>
        </p:spPr>
        <p:txBody>
          <a:bodyPr vert="horz" wrap="square" lIns="91440" tIns="45720" rIns="91440" bIns="45720" rtlCol="0" anchor="ctr">
            <a:noAutofit/>
          </a:bodyPr>
          <a:lstStyle/>
          <a:p>
            <a:pPr algn="r"/>
            <a:r>
              <a:rPr lang="en-US" sz="1400" dirty="0">
                <a:solidFill>
                  <a:schemeClr val="bg1"/>
                </a:solidFill>
              </a:rPr>
              <a:t>CISCO 7821</a:t>
            </a:r>
          </a:p>
        </p:txBody>
      </p:sp>
      <p:sp>
        <p:nvSpPr>
          <p:cNvPr id="19" name="TextBox 18"/>
          <p:cNvSpPr txBox="1"/>
          <p:nvPr/>
        </p:nvSpPr>
        <p:spPr>
          <a:xfrm>
            <a:off x="4478664" y="2799561"/>
            <a:ext cx="1235412" cy="295835"/>
          </a:xfrm>
          <a:prstGeom prst="rect">
            <a:avLst/>
          </a:prstGeom>
        </p:spPr>
        <p:txBody>
          <a:bodyPr vert="horz" wrap="square" lIns="91440" tIns="45720" rIns="91440" bIns="45720" rtlCol="0" anchor="ctr">
            <a:noAutofit/>
          </a:bodyPr>
          <a:lstStyle/>
          <a:p>
            <a:pPr algn="r"/>
            <a:r>
              <a:rPr lang="en-US" sz="1400" dirty="0">
                <a:solidFill>
                  <a:schemeClr val="bg1"/>
                </a:solidFill>
              </a:rPr>
              <a:t>CISCO 7841</a:t>
            </a:r>
          </a:p>
        </p:txBody>
      </p:sp>
      <p:sp>
        <p:nvSpPr>
          <p:cNvPr id="20" name="TextBox 19"/>
          <p:cNvSpPr txBox="1"/>
          <p:nvPr/>
        </p:nvSpPr>
        <p:spPr>
          <a:xfrm>
            <a:off x="4478663" y="4005614"/>
            <a:ext cx="1235412" cy="295835"/>
          </a:xfrm>
          <a:prstGeom prst="rect">
            <a:avLst/>
          </a:prstGeom>
        </p:spPr>
        <p:txBody>
          <a:bodyPr vert="horz" wrap="square" lIns="91440" tIns="45720" rIns="91440" bIns="45720" rtlCol="0" anchor="ctr">
            <a:noAutofit/>
          </a:bodyPr>
          <a:lstStyle/>
          <a:p>
            <a:pPr algn="r"/>
            <a:r>
              <a:rPr lang="en-US" sz="1400" dirty="0">
                <a:solidFill>
                  <a:schemeClr val="bg1"/>
                </a:solidFill>
              </a:rPr>
              <a:t>CISCO 8841</a:t>
            </a:r>
          </a:p>
        </p:txBody>
      </p:sp>
    </p:spTree>
    <p:extLst>
      <p:ext uri="{BB962C8B-B14F-4D97-AF65-F5344CB8AC3E}">
        <p14:creationId xmlns:p14="http://schemas.microsoft.com/office/powerpoint/2010/main" val="3104033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venir Black"/>
              </a:rPr>
              <a:t>Upgrades (For Leased and Purchased Phones)</a:t>
            </a:r>
          </a:p>
        </p:txBody>
      </p:sp>
      <p:graphicFrame>
        <p:nvGraphicFramePr>
          <p:cNvPr id="4" name="Table 3"/>
          <p:cNvGraphicFramePr>
            <a:graphicFrameLocks noGrp="1"/>
          </p:cNvGraphicFramePr>
          <p:nvPr>
            <p:extLst>
              <p:ext uri="{D42A27DB-BD31-4B8C-83A1-F6EECF244321}">
                <p14:modId xmlns:p14="http://schemas.microsoft.com/office/powerpoint/2010/main" val="1812921037"/>
              </p:ext>
            </p:extLst>
          </p:nvPr>
        </p:nvGraphicFramePr>
        <p:xfrm>
          <a:off x="5149874" y="733664"/>
          <a:ext cx="3308326" cy="3868819"/>
        </p:xfrm>
        <a:graphic>
          <a:graphicData uri="http://schemas.openxmlformats.org/drawingml/2006/table">
            <a:tbl>
              <a:tblPr firstRow="1" bandRow="1">
                <a:tableStyleId>{5C22544A-7EE6-4342-B048-85BDC9FD1C3A}</a:tableStyleId>
              </a:tblPr>
              <a:tblGrid>
                <a:gridCol w="3308326">
                  <a:extLst>
                    <a:ext uri="{9D8B030D-6E8A-4147-A177-3AD203B41FA5}">
                      <a16:colId xmlns:a16="http://schemas.microsoft.com/office/drawing/2014/main" val="20000"/>
                    </a:ext>
                  </a:extLst>
                </a:gridCol>
              </a:tblGrid>
              <a:tr h="402887">
                <a:tc>
                  <a:txBody>
                    <a:bodyPr/>
                    <a:lstStyle/>
                    <a:p>
                      <a:pPr algn="ctr"/>
                      <a:r>
                        <a:rPr lang="en-US" sz="1400" dirty="0"/>
                        <a:t>Cisco Model</a:t>
                      </a:r>
                    </a:p>
                  </a:txBody>
                  <a:tcPr anchor="ctr"/>
                </a:tc>
                <a:extLst>
                  <a:ext uri="{0D108BD9-81ED-4DB2-BD59-A6C34878D82A}">
                    <a16:rowId xmlns:a16="http://schemas.microsoft.com/office/drawing/2014/main" val="10000"/>
                  </a:ext>
                </a:extLst>
              </a:tr>
              <a:tr h="402887">
                <a:tc>
                  <a:txBody>
                    <a:bodyPr/>
                    <a:lstStyle/>
                    <a:p>
                      <a:pPr algn="ctr"/>
                      <a:r>
                        <a:rPr lang="en-US" dirty="0"/>
                        <a:t>7841</a:t>
                      </a:r>
                    </a:p>
                  </a:txBody>
                  <a:tcPr anchor="ctr"/>
                </a:tc>
                <a:extLst>
                  <a:ext uri="{0D108BD9-81ED-4DB2-BD59-A6C34878D82A}">
                    <a16:rowId xmlns:a16="http://schemas.microsoft.com/office/drawing/2014/main" val="10001"/>
                  </a:ext>
                </a:extLst>
              </a:tr>
              <a:tr h="402887">
                <a:tc>
                  <a:txBody>
                    <a:bodyPr/>
                    <a:lstStyle/>
                    <a:p>
                      <a:pPr algn="ctr"/>
                      <a:r>
                        <a:rPr lang="en-US" dirty="0"/>
                        <a:t>8841</a:t>
                      </a:r>
                    </a:p>
                  </a:txBody>
                  <a:tcPr anchor="ctr"/>
                </a:tc>
                <a:extLst>
                  <a:ext uri="{0D108BD9-81ED-4DB2-BD59-A6C34878D82A}">
                    <a16:rowId xmlns:a16="http://schemas.microsoft.com/office/drawing/2014/main" val="10002"/>
                  </a:ext>
                </a:extLst>
              </a:tr>
              <a:tr h="629166">
                <a:tc>
                  <a:txBody>
                    <a:bodyPr/>
                    <a:lstStyle/>
                    <a:p>
                      <a:pPr algn="ctr"/>
                      <a:r>
                        <a:rPr lang="en-US" dirty="0"/>
                        <a:t>8845</a:t>
                      </a:r>
                    </a:p>
                    <a:p>
                      <a:pPr algn="ctr"/>
                      <a:r>
                        <a:rPr lang="en-US" sz="1400" i="1" dirty="0"/>
                        <a:t>(video)</a:t>
                      </a:r>
                      <a:endParaRPr lang="en-US" i="1" dirty="0"/>
                    </a:p>
                  </a:txBody>
                  <a:tcPr anchor="ctr"/>
                </a:tc>
                <a:extLst>
                  <a:ext uri="{0D108BD9-81ED-4DB2-BD59-A6C34878D82A}">
                    <a16:rowId xmlns:a16="http://schemas.microsoft.com/office/drawing/2014/main" val="10003"/>
                  </a:ext>
                </a:extLst>
              </a:tr>
              <a:tr h="402887">
                <a:tc>
                  <a:txBody>
                    <a:bodyPr/>
                    <a:lstStyle/>
                    <a:p>
                      <a:pPr algn="ctr"/>
                      <a:r>
                        <a:rPr lang="en-US" dirty="0"/>
                        <a:t>8861</a:t>
                      </a:r>
                    </a:p>
                  </a:txBody>
                  <a:tcPr anchor="ctr"/>
                </a:tc>
                <a:extLst>
                  <a:ext uri="{0D108BD9-81ED-4DB2-BD59-A6C34878D82A}">
                    <a16:rowId xmlns:a16="http://schemas.microsoft.com/office/drawing/2014/main" val="10004"/>
                  </a:ext>
                </a:extLst>
              </a:tr>
              <a:tr h="62916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t>8865</a:t>
                      </a:r>
                    </a:p>
                    <a:p>
                      <a:pPr marL="0" marR="0" indent="0" algn="ctr" defTabSz="457200" rtl="0" eaLnBrk="1" fontAlgn="auto" latinLnBrk="0" hangingPunct="1">
                        <a:lnSpc>
                          <a:spcPct val="100000"/>
                        </a:lnSpc>
                        <a:spcBef>
                          <a:spcPts val="0"/>
                        </a:spcBef>
                        <a:spcAft>
                          <a:spcPts val="0"/>
                        </a:spcAft>
                        <a:buClrTx/>
                        <a:buSzTx/>
                        <a:buFontTx/>
                        <a:buNone/>
                        <a:tabLst/>
                        <a:defRPr/>
                      </a:pPr>
                      <a:r>
                        <a:rPr lang="en-US" sz="1400" i="1" kern="1200" dirty="0">
                          <a:solidFill>
                            <a:schemeClr val="dk1"/>
                          </a:solidFill>
                          <a:latin typeface="+mn-lt"/>
                          <a:ea typeface="+mn-ea"/>
                          <a:cs typeface="+mn-cs"/>
                        </a:rPr>
                        <a:t>(video)</a:t>
                      </a:r>
                    </a:p>
                  </a:txBody>
                  <a:tcPr anchor="ctr"/>
                </a:tc>
                <a:extLst>
                  <a:ext uri="{0D108BD9-81ED-4DB2-BD59-A6C34878D82A}">
                    <a16:rowId xmlns:a16="http://schemas.microsoft.com/office/drawing/2014/main" val="10005"/>
                  </a:ext>
                </a:extLst>
              </a:tr>
              <a:tr h="596052">
                <a:tc>
                  <a:txBody>
                    <a:bodyPr/>
                    <a:lstStyle/>
                    <a:p>
                      <a:pPr algn="ctr"/>
                      <a:r>
                        <a:rPr lang="en-US" dirty="0"/>
                        <a:t>7832</a:t>
                      </a:r>
                    </a:p>
                    <a:p>
                      <a:pPr algn="ctr"/>
                      <a:r>
                        <a:rPr lang="en-US" sz="1200" i="1" dirty="0"/>
                        <a:t>(Conf.</a:t>
                      </a:r>
                      <a:r>
                        <a:rPr lang="en-US" sz="1200" i="1" baseline="0" dirty="0"/>
                        <a:t> Phone)</a:t>
                      </a:r>
                      <a:endParaRPr lang="en-US" sz="1200" i="1" dirty="0"/>
                    </a:p>
                  </a:txBody>
                  <a:tcPr anchor="ctr"/>
                </a:tc>
                <a:extLst>
                  <a:ext uri="{0D108BD9-81ED-4DB2-BD59-A6C34878D82A}">
                    <a16:rowId xmlns:a16="http://schemas.microsoft.com/office/drawing/2014/main" val="10006"/>
                  </a:ext>
                </a:extLst>
              </a:tr>
              <a:tr h="402887">
                <a:tc>
                  <a:txBody>
                    <a:bodyPr/>
                    <a:lstStyle/>
                    <a:p>
                      <a:pPr algn="ctr"/>
                      <a:r>
                        <a:rPr lang="en-US" dirty="0"/>
                        <a:t>Expansion Module</a:t>
                      </a:r>
                    </a:p>
                  </a:txBody>
                  <a:tcPr anchor="ctr"/>
                </a:tc>
                <a:extLst>
                  <a:ext uri="{0D108BD9-81ED-4DB2-BD59-A6C34878D82A}">
                    <a16:rowId xmlns:a16="http://schemas.microsoft.com/office/drawing/2014/main" val="10007"/>
                  </a:ext>
                </a:extLst>
              </a:tr>
            </a:tbl>
          </a:graphicData>
        </a:graphic>
      </p:graphicFrame>
      <p:pic>
        <p:nvPicPr>
          <p:cNvPr id="16" name="Picture 2" descr="Cisco IP Conference Phone 78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654" y="2820714"/>
            <a:ext cx="2866959" cy="191130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4"/>
          <a:stretch>
            <a:fillRect/>
          </a:stretch>
        </p:blipFill>
        <p:spPr>
          <a:xfrm>
            <a:off x="3477611" y="3055569"/>
            <a:ext cx="1315027" cy="1718989"/>
          </a:xfrm>
          <a:prstGeom prst="rect">
            <a:avLst/>
          </a:prstGeom>
        </p:spPr>
      </p:pic>
      <p:pic>
        <p:nvPicPr>
          <p:cNvPr id="18" name="Picture 17">
            <a:extLst>
              <a:ext uri="{FF2B5EF4-FFF2-40B4-BE49-F238E27FC236}">
                <a16:creationId xmlns:a16="http://schemas.microsoft.com/office/drawing/2014/main" id="{68BC7EEC-935B-A441-B0FF-A5E19AF9040B}"/>
              </a:ext>
            </a:extLst>
          </p:cNvPr>
          <p:cNvPicPr>
            <a:picLocks noChangeAspect="1"/>
          </p:cNvPicPr>
          <p:nvPr/>
        </p:nvPicPr>
        <p:blipFill rotWithShape="1">
          <a:blip r:embed="rId5">
            <a:extLst>
              <a:ext uri="{28A0092B-C50C-407E-A947-70E740481C1C}">
                <a14:useLocalDpi xmlns:a14="http://schemas.microsoft.com/office/drawing/2010/main" val="0"/>
              </a:ext>
            </a:extLst>
          </a:blip>
          <a:srcRect t="8826" b="36600"/>
          <a:stretch/>
        </p:blipFill>
        <p:spPr>
          <a:xfrm>
            <a:off x="110802" y="592115"/>
            <a:ext cx="5039072" cy="2367473"/>
          </a:xfrm>
          <a:prstGeom prst="rect">
            <a:avLst/>
          </a:prstGeom>
        </p:spPr>
      </p:pic>
    </p:spTree>
    <p:extLst>
      <p:ext uri="{BB962C8B-B14F-4D97-AF65-F5344CB8AC3E}">
        <p14:creationId xmlns:p14="http://schemas.microsoft.com/office/powerpoint/2010/main" val="808814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venir Black"/>
              </a:rPr>
              <a:t>Support for additional Models</a:t>
            </a:r>
          </a:p>
        </p:txBody>
      </p:sp>
      <p:sp>
        <p:nvSpPr>
          <p:cNvPr id="9" name="Text Placeholder 5"/>
          <p:cNvSpPr txBox="1">
            <a:spLocks/>
          </p:cNvSpPr>
          <p:nvPr/>
        </p:nvSpPr>
        <p:spPr>
          <a:xfrm>
            <a:off x="251460" y="690993"/>
            <a:ext cx="8254999" cy="629092"/>
          </a:xfrm>
          <a:prstGeom prst="rect">
            <a:avLst/>
          </a:prstGeom>
        </p:spPr>
        <p:txBody>
          <a:bodyPr vert="horz" lIns="91440" tIns="45720" rIns="91440" bIns="45720" rtlCol="0" anchor="ctr">
            <a:noAutofit/>
          </a:bodyPr>
          <a:lstStyle>
            <a:lvl1pPr marL="342900" indent="-342900" algn="l" defTabSz="457200" rtl="0" eaLnBrk="1" latinLnBrk="0" hangingPunct="1">
              <a:spcBef>
                <a:spcPts val="984"/>
              </a:spcBef>
              <a:spcAft>
                <a:spcPts val="600"/>
              </a:spcAft>
              <a:buClr>
                <a:schemeClr val="accent1"/>
              </a:buClr>
              <a:buFont typeface="Wingdings" charset="2"/>
              <a:buChar char="§"/>
              <a:defRPr sz="1600" b="1" i="0" kern="1200">
                <a:solidFill>
                  <a:schemeClr val="accent1"/>
                </a:solidFill>
                <a:latin typeface="Avenir Black" charset="0"/>
                <a:ea typeface="Avenir Black" charset="0"/>
                <a:cs typeface="Avenir Black" charset="0"/>
              </a:defRPr>
            </a:lvl1pPr>
            <a:lvl2pPr marL="742950" indent="-285750" algn="l" defTabSz="457200" rtl="0" eaLnBrk="1" latinLnBrk="0" hangingPunct="1">
              <a:spcBef>
                <a:spcPct val="20000"/>
              </a:spcBef>
              <a:buClr>
                <a:schemeClr val="accent1">
                  <a:lumMod val="60000"/>
                  <a:lumOff val="40000"/>
                </a:schemeClr>
              </a:buClr>
              <a:buFont typeface="LucidaGrande" charset="0"/>
              <a:buChar char="-"/>
              <a:defRPr sz="1400" b="0" i="0" kern="1200">
                <a:solidFill>
                  <a:schemeClr val="tx1">
                    <a:lumMod val="65000"/>
                    <a:lumOff val="35000"/>
                  </a:schemeClr>
                </a:solidFill>
                <a:latin typeface="Avenir Book" charset="0"/>
                <a:ea typeface="Avenir Book" charset="0"/>
                <a:cs typeface="Avenir Book" charset="0"/>
              </a:defRPr>
            </a:lvl2pPr>
            <a:lvl3pPr marL="1143000" indent="-228600" algn="l" defTabSz="457200" rtl="0" eaLnBrk="1" latinLnBrk="0" hangingPunct="1">
              <a:spcBef>
                <a:spcPct val="20000"/>
              </a:spcBef>
              <a:buClr>
                <a:schemeClr val="accent1">
                  <a:lumMod val="60000"/>
                  <a:lumOff val="40000"/>
                </a:schemeClr>
              </a:buClr>
              <a:buFont typeface="Courier New" charset="0"/>
              <a:buChar char="o"/>
              <a:defRPr sz="1200" b="0" i="0" kern="1200">
                <a:solidFill>
                  <a:schemeClr val="tx1">
                    <a:lumMod val="65000"/>
                    <a:lumOff val="35000"/>
                  </a:schemeClr>
                </a:solidFill>
                <a:latin typeface="Avenir Book" charset="0"/>
                <a:ea typeface="Avenir Book" charset="0"/>
                <a:cs typeface="Avenir Book" charset="0"/>
              </a:defRPr>
            </a:lvl3pPr>
            <a:lvl4pPr marL="1600200" indent="-228600" algn="l" defTabSz="457200" rtl="0" eaLnBrk="1" latinLnBrk="0" hangingPunct="1">
              <a:spcBef>
                <a:spcPct val="20000"/>
              </a:spcBef>
              <a:buClr>
                <a:schemeClr val="accent1">
                  <a:lumMod val="60000"/>
                  <a:lumOff val="40000"/>
                </a:schemeClr>
              </a:buClr>
              <a:buFont typeface="Wingdings" charset="2"/>
              <a:buChar char="§"/>
              <a:defRPr sz="1100" b="0" i="0" kern="1200">
                <a:solidFill>
                  <a:schemeClr val="tx1">
                    <a:lumMod val="65000"/>
                    <a:lumOff val="35000"/>
                  </a:schemeClr>
                </a:solidFill>
                <a:latin typeface="Avenir Book" charset="0"/>
                <a:ea typeface="Avenir Book" charset="0"/>
                <a:cs typeface="Avenir Book" charset="0"/>
              </a:defRPr>
            </a:lvl4pPr>
            <a:lvl5pPr marL="2057400" indent="-228600" algn="l" defTabSz="457200" rtl="0" eaLnBrk="1" latinLnBrk="0" hangingPunct="1">
              <a:spcBef>
                <a:spcPct val="20000"/>
              </a:spcBef>
              <a:buClr>
                <a:schemeClr val="accent1">
                  <a:lumMod val="60000"/>
                  <a:lumOff val="40000"/>
                </a:schemeClr>
              </a:buClr>
              <a:buFont typeface="LucidaGrande" charset="0"/>
              <a:buChar char="-"/>
              <a:defRPr sz="1100" b="0" i="0" kern="1200">
                <a:solidFill>
                  <a:schemeClr val="tx1">
                    <a:lumMod val="65000"/>
                    <a:lumOff val="35000"/>
                  </a:schemeClr>
                </a:solidFill>
                <a:latin typeface="Avenir Book" charset="0"/>
                <a:ea typeface="Avenir Book" charset="0"/>
                <a:cs typeface="Avenir Book"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dirty="0">
                <a:latin typeface="Avenir Black"/>
              </a:rPr>
              <a:t>Operations </a:t>
            </a:r>
            <a:r>
              <a:rPr lang="en-US" u="sng" dirty="0">
                <a:latin typeface="Avenir Black"/>
              </a:rPr>
              <a:t>SUPPORTS</a:t>
            </a:r>
            <a:r>
              <a:rPr lang="en-US" dirty="0">
                <a:latin typeface="Avenir Black"/>
              </a:rPr>
              <a:t> the configuration for the following models</a:t>
            </a:r>
          </a:p>
          <a:p>
            <a:pPr marL="0" indent="0" algn="ctr">
              <a:buNone/>
            </a:pPr>
            <a:r>
              <a:rPr lang="en-US" dirty="0">
                <a:latin typeface="Avenir Black"/>
              </a:rPr>
              <a:t> </a:t>
            </a:r>
            <a:r>
              <a:rPr lang="en-US" sz="2000" dirty="0">
                <a:solidFill>
                  <a:srgbClr val="FF0000"/>
                </a:solidFill>
                <a:latin typeface="Avenir Black"/>
              </a:rPr>
              <a:t>but are </a:t>
            </a:r>
            <a:r>
              <a:rPr lang="en-US" sz="2000" u="sng" dirty="0">
                <a:solidFill>
                  <a:srgbClr val="FF0000"/>
                </a:solidFill>
                <a:latin typeface="Avenir Black"/>
              </a:rPr>
              <a:t>NOT</a:t>
            </a:r>
            <a:r>
              <a:rPr lang="en-US" sz="2000" dirty="0">
                <a:solidFill>
                  <a:srgbClr val="FF0000"/>
                </a:solidFill>
                <a:latin typeface="Avenir Black"/>
              </a:rPr>
              <a:t> available for lease/ purchase  </a:t>
            </a:r>
            <a:endParaRPr lang="en-US" sz="1800" dirty="0">
              <a:solidFill>
                <a:srgbClr val="FF0000"/>
              </a:solidFill>
              <a:latin typeface="Avenir Black"/>
            </a:endParaRPr>
          </a:p>
        </p:txBody>
      </p:sp>
      <p:graphicFrame>
        <p:nvGraphicFramePr>
          <p:cNvPr id="10" name="Table 9"/>
          <p:cNvGraphicFramePr>
            <a:graphicFrameLocks noGrp="1"/>
          </p:cNvGraphicFramePr>
          <p:nvPr>
            <p:extLst>
              <p:ext uri="{D42A27DB-BD31-4B8C-83A1-F6EECF244321}">
                <p14:modId xmlns:p14="http://schemas.microsoft.com/office/powerpoint/2010/main" val="2875757456"/>
              </p:ext>
            </p:extLst>
          </p:nvPr>
        </p:nvGraphicFramePr>
        <p:xfrm>
          <a:off x="188787" y="1487252"/>
          <a:ext cx="4348668" cy="1950720"/>
        </p:xfrm>
        <a:graphic>
          <a:graphicData uri="http://schemas.openxmlformats.org/drawingml/2006/table">
            <a:tbl>
              <a:tblPr firstRow="1" bandRow="1">
                <a:tableStyleId>{125E5076-3810-47DD-B79F-674D7AD40C01}</a:tableStyleId>
              </a:tblPr>
              <a:tblGrid>
                <a:gridCol w="1449556">
                  <a:extLst>
                    <a:ext uri="{9D8B030D-6E8A-4147-A177-3AD203B41FA5}">
                      <a16:colId xmlns:a16="http://schemas.microsoft.com/office/drawing/2014/main" val="20000"/>
                    </a:ext>
                  </a:extLst>
                </a:gridCol>
                <a:gridCol w="1449556">
                  <a:extLst>
                    <a:ext uri="{9D8B030D-6E8A-4147-A177-3AD203B41FA5}">
                      <a16:colId xmlns:a16="http://schemas.microsoft.com/office/drawing/2014/main" val="20001"/>
                    </a:ext>
                  </a:extLst>
                </a:gridCol>
                <a:gridCol w="1449556">
                  <a:extLst>
                    <a:ext uri="{9D8B030D-6E8A-4147-A177-3AD203B41FA5}">
                      <a16:colId xmlns:a16="http://schemas.microsoft.com/office/drawing/2014/main" val="20002"/>
                    </a:ext>
                  </a:extLst>
                </a:gridCol>
              </a:tblGrid>
              <a:tr h="294725">
                <a:tc>
                  <a:txBody>
                    <a:bodyPr/>
                    <a:lstStyle/>
                    <a:p>
                      <a:pPr algn="ctr"/>
                      <a:r>
                        <a:rPr lang="en-US" sz="1400" dirty="0"/>
                        <a:t>6800 Series</a:t>
                      </a:r>
                    </a:p>
                  </a:txBody>
                  <a:tcPr anchor="ctr"/>
                </a:tc>
                <a:tc>
                  <a:txBody>
                    <a:bodyPr/>
                    <a:lstStyle/>
                    <a:p>
                      <a:pPr algn="ctr"/>
                      <a:r>
                        <a:rPr lang="en-US" sz="1400" dirty="0"/>
                        <a:t>7800 Series</a:t>
                      </a:r>
                    </a:p>
                  </a:txBody>
                  <a:tcPr anchor="ctr"/>
                </a:tc>
                <a:tc>
                  <a:txBody>
                    <a:bodyPr/>
                    <a:lstStyle/>
                    <a:p>
                      <a:pPr algn="ctr"/>
                      <a:r>
                        <a:rPr lang="en-US" sz="1400" dirty="0"/>
                        <a:t>8800 Series</a:t>
                      </a:r>
                    </a:p>
                  </a:txBody>
                  <a:tcPr anchor="ctr"/>
                </a:tc>
                <a:extLst>
                  <a:ext uri="{0D108BD9-81ED-4DB2-BD59-A6C34878D82A}">
                    <a16:rowId xmlns:a16="http://schemas.microsoft.com/office/drawing/2014/main" val="10000"/>
                  </a:ext>
                </a:extLst>
              </a:tr>
              <a:tr h="353670">
                <a:tc>
                  <a:txBody>
                    <a:bodyPr/>
                    <a:lstStyle/>
                    <a:p>
                      <a:pPr algn="ctr"/>
                      <a:r>
                        <a:rPr lang="en-US" dirty="0"/>
                        <a:t>6841</a:t>
                      </a:r>
                    </a:p>
                  </a:txBody>
                  <a:tcPr anchor="ctr"/>
                </a:tc>
                <a:tc>
                  <a:txBody>
                    <a:bodyPr/>
                    <a:lstStyle/>
                    <a:p>
                      <a:pPr algn="ctr"/>
                      <a:r>
                        <a:rPr lang="en-US" dirty="0"/>
                        <a:t>7811</a:t>
                      </a:r>
                    </a:p>
                  </a:txBody>
                  <a:tcPr anchor="ctr"/>
                </a:tc>
                <a:tc>
                  <a:txBody>
                    <a:bodyPr/>
                    <a:lstStyle/>
                    <a:p>
                      <a:pPr algn="ctr"/>
                      <a:r>
                        <a:rPr lang="en-US" dirty="0"/>
                        <a:t>8811</a:t>
                      </a:r>
                    </a:p>
                  </a:txBody>
                  <a:tcPr anchor="ctr"/>
                </a:tc>
                <a:extLst>
                  <a:ext uri="{0D108BD9-81ED-4DB2-BD59-A6C34878D82A}">
                    <a16:rowId xmlns:a16="http://schemas.microsoft.com/office/drawing/2014/main" val="10001"/>
                  </a:ext>
                </a:extLst>
              </a:tr>
              <a:tr h="353670">
                <a:tc>
                  <a:txBody>
                    <a:bodyPr/>
                    <a:lstStyle/>
                    <a:p>
                      <a:pPr algn="ctr"/>
                      <a:r>
                        <a:rPr lang="en-US" dirty="0"/>
                        <a:t>6851</a:t>
                      </a:r>
                    </a:p>
                  </a:txBody>
                  <a:tcPr anchor="ctr"/>
                </a:tc>
                <a:tc>
                  <a:txBody>
                    <a:bodyPr/>
                    <a:lstStyle/>
                    <a:p>
                      <a:pPr algn="ctr"/>
                      <a:r>
                        <a:rPr lang="en-US" dirty="0"/>
                        <a:t>7861</a:t>
                      </a:r>
                    </a:p>
                  </a:txBody>
                  <a:tcPr anchor="ctr"/>
                </a:tc>
                <a:tc>
                  <a:txBody>
                    <a:bodyPr/>
                    <a:lstStyle/>
                    <a:p>
                      <a:pPr algn="ctr"/>
                      <a:r>
                        <a:rPr lang="en-US" dirty="0"/>
                        <a:t>8832</a:t>
                      </a:r>
                    </a:p>
                  </a:txBody>
                  <a:tcPr anchor="ctr"/>
                </a:tc>
                <a:extLst>
                  <a:ext uri="{0D108BD9-81ED-4DB2-BD59-A6C34878D82A}">
                    <a16:rowId xmlns:a16="http://schemas.microsoft.com/office/drawing/2014/main" val="10002"/>
                  </a:ext>
                </a:extLst>
              </a:tr>
              <a:tr h="884175">
                <a:tc>
                  <a:txBody>
                    <a:bodyPr/>
                    <a:lstStyle/>
                    <a:p>
                      <a:pPr algn="ctr"/>
                      <a:r>
                        <a:rPr lang="en-US" dirty="0"/>
                        <a:t>6800</a:t>
                      </a:r>
                    </a:p>
                    <a:p>
                      <a:pPr algn="ctr"/>
                      <a:r>
                        <a:rPr lang="en-US" sz="1200" dirty="0"/>
                        <a:t>(Keyset Expansion Module- KEM)</a:t>
                      </a:r>
                      <a:endParaRPr lang="en-US" sz="1200" i="1" dirty="0"/>
                    </a:p>
                  </a:txBody>
                  <a:tcPr anchor="ctr"/>
                </a:tc>
                <a:tc>
                  <a:txBody>
                    <a:bodyPr/>
                    <a:lstStyle/>
                    <a:p>
                      <a:pPr algn="ctr"/>
                      <a:endParaRPr lang="en-US" dirty="0"/>
                    </a:p>
                  </a:txBody>
                  <a:tcPr anchor="c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rPr>
                        <a:t>8851</a:t>
                      </a:r>
                    </a:p>
                    <a:p>
                      <a:pPr algn="ctr"/>
                      <a:endParaRPr lang="en-US" dirty="0"/>
                    </a:p>
                  </a:txBody>
                  <a:tcPr anchor="ctr">
                    <a:solidFill>
                      <a:srgbClr val="BE4D12"/>
                    </a:solidFill>
                  </a:tcPr>
                </a:tc>
                <a:extLst>
                  <a:ext uri="{0D108BD9-81ED-4DB2-BD59-A6C34878D82A}">
                    <a16:rowId xmlns:a16="http://schemas.microsoft.com/office/drawing/2014/main" val="10003"/>
                  </a:ext>
                </a:extLst>
              </a:tr>
            </a:tbl>
          </a:graphicData>
        </a:graphic>
      </p:graphicFrame>
      <p:pic>
        <p:nvPicPr>
          <p:cNvPr id="3" name="Picture 2"/>
          <p:cNvPicPr>
            <a:picLocks noChangeAspect="1"/>
          </p:cNvPicPr>
          <p:nvPr/>
        </p:nvPicPr>
        <p:blipFill>
          <a:blip r:embed="rId3"/>
          <a:stretch>
            <a:fillRect/>
          </a:stretch>
        </p:blipFill>
        <p:spPr>
          <a:xfrm>
            <a:off x="2307209" y="3556943"/>
            <a:ext cx="3537332" cy="1525474"/>
          </a:xfrm>
          <a:prstGeom prst="rect">
            <a:avLst/>
          </a:prstGeom>
        </p:spPr>
      </p:pic>
      <p:pic>
        <p:nvPicPr>
          <p:cNvPr id="3074" name="Picture 2" descr="Image result for cisco 7861"/>
          <p:cNvPicPr>
            <a:picLocks noChangeAspect="1" noChangeArrowheads="1"/>
          </p:cNvPicPr>
          <p:nvPr/>
        </p:nvPicPr>
        <p:blipFill rotWithShape="1">
          <a:blip r:embed="rId4">
            <a:extLst>
              <a:ext uri="{28A0092B-C50C-407E-A947-70E740481C1C}">
                <a14:useLocalDpi xmlns:a14="http://schemas.microsoft.com/office/drawing/2010/main" val="0"/>
              </a:ext>
            </a:extLst>
          </a:blip>
          <a:srcRect t="15705" b="15275"/>
          <a:stretch/>
        </p:blipFill>
        <p:spPr bwMode="auto">
          <a:xfrm>
            <a:off x="55693" y="3748991"/>
            <a:ext cx="1841688" cy="1271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5"/>
          <a:srcRect l="13674" t="3176" r="12992" b="4110"/>
          <a:stretch/>
        </p:blipFill>
        <p:spPr>
          <a:xfrm>
            <a:off x="1769650" y="2673550"/>
            <a:ext cx="1186942" cy="1075441"/>
          </a:xfrm>
          <a:prstGeom prst="rect">
            <a:avLst/>
          </a:prstGeom>
        </p:spPr>
      </p:pic>
      <p:pic>
        <p:nvPicPr>
          <p:cNvPr id="3076" name="Picture 4" descr="Image result for cisco 88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6547" y="1475594"/>
            <a:ext cx="2022499" cy="144945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cisco 8851"/>
          <p:cNvPicPr>
            <a:picLocks noChangeAspect="1" noChangeArrowheads="1"/>
          </p:cNvPicPr>
          <p:nvPr/>
        </p:nvPicPr>
        <p:blipFill rotWithShape="1">
          <a:blip r:embed="rId7">
            <a:extLst>
              <a:ext uri="{28A0092B-C50C-407E-A947-70E740481C1C}">
                <a14:useLocalDpi xmlns:a14="http://schemas.microsoft.com/office/drawing/2010/main" val="0"/>
              </a:ext>
            </a:extLst>
          </a:blip>
          <a:srcRect l="1967" t="13734" r="1500" b="14134"/>
          <a:stretch/>
        </p:blipFill>
        <p:spPr bwMode="auto">
          <a:xfrm>
            <a:off x="6608618" y="2043655"/>
            <a:ext cx="1955603" cy="1461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cisco.com/c/dam/assets/swa/img/220/KS34136-220x140.jpg">
            <a:extLst>
              <a:ext uri="{FF2B5EF4-FFF2-40B4-BE49-F238E27FC236}">
                <a16:creationId xmlns:a16="http://schemas.microsoft.com/office/drawing/2014/main" id="{6240FFEE-3855-48DD-818F-CD317F2FD6D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75474" y="3493112"/>
            <a:ext cx="2277721" cy="1449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484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venir Book"/>
              </a:rPr>
              <a:t>Cisco 8800 Series</a:t>
            </a:r>
          </a:p>
        </p:txBody>
      </p:sp>
      <p:pic>
        <p:nvPicPr>
          <p:cNvPr id="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6452" y="1136726"/>
            <a:ext cx="3731096" cy="34527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6" name="Rectangle 95"/>
          <p:cNvSpPr/>
          <p:nvPr/>
        </p:nvSpPr>
        <p:spPr>
          <a:xfrm>
            <a:off x="274452" y="982740"/>
            <a:ext cx="8472926" cy="3937000"/>
          </a:xfrm>
          <a:prstGeom prst="rect">
            <a:avLst/>
          </a:prstGeom>
          <a:noFill/>
          <a:ln w="9525" cap="flat" cmpd="sng" algn="ctr">
            <a:noFill/>
            <a:prstDash val="solid"/>
          </a:ln>
          <a:effectLst>
            <a:outerShdw blurRad="76200" dist="50800" dir="5400000" algn="ctr" rotWithShape="0">
              <a:srgbClr val="000000">
                <a:alpha val="27000"/>
              </a:srgbClr>
            </a:outerShdw>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rgbClr val="676767"/>
              </a:solidFill>
              <a:effectLst/>
              <a:uLnTx/>
              <a:uFillTx/>
              <a:latin typeface="Arial"/>
              <a:ea typeface="ＭＳ Ｐゴシック" charset="0"/>
              <a:cs typeface="+mn-cs"/>
            </a:endParaRPr>
          </a:p>
        </p:txBody>
      </p:sp>
      <p:grpSp>
        <p:nvGrpSpPr>
          <p:cNvPr id="50" name="Group 49">
            <a:extLst>
              <a:ext uri="{FF2B5EF4-FFF2-40B4-BE49-F238E27FC236}">
                <a16:creationId xmlns:a16="http://schemas.microsoft.com/office/drawing/2014/main" id="{E5887B89-D180-8C40-B34C-A6935D9DFFCD}"/>
              </a:ext>
            </a:extLst>
          </p:cNvPr>
          <p:cNvGrpSpPr/>
          <p:nvPr/>
        </p:nvGrpSpPr>
        <p:grpSpPr>
          <a:xfrm>
            <a:off x="5051102" y="1329095"/>
            <a:ext cx="3520824" cy="2834380"/>
            <a:chOff x="5051102" y="5470403"/>
            <a:chExt cx="3520824" cy="2834380"/>
          </a:xfrm>
        </p:grpSpPr>
        <p:sp>
          <p:nvSpPr>
            <p:cNvPr id="53" name="Oval 52">
              <a:extLst>
                <a:ext uri="{FF2B5EF4-FFF2-40B4-BE49-F238E27FC236}">
                  <a16:creationId xmlns:a16="http://schemas.microsoft.com/office/drawing/2014/main" id="{F4D17559-C49F-8248-B554-F38477679A4A}"/>
                </a:ext>
              </a:extLst>
            </p:cNvPr>
            <p:cNvSpPr>
              <a:spLocks noChangeAspect="1"/>
            </p:cNvSpPr>
            <p:nvPr/>
          </p:nvSpPr>
          <p:spPr>
            <a:xfrm>
              <a:off x="6076729" y="7420221"/>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sp>
          <p:nvSpPr>
            <p:cNvPr id="54" name="Oval 53">
              <a:extLst>
                <a:ext uri="{FF2B5EF4-FFF2-40B4-BE49-F238E27FC236}">
                  <a16:creationId xmlns:a16="http://schemas.microsoft.com/office/drawing/2014/main" id="{64EF85E0-BE46-F04C-A3ED-AE8EF612A93C}"/>
                </a:ext>
              </a:extLst>
            </p:cNvPr>
            <p:cNvSpPr>
              <a:spLocks noChangeAspect="1"/>
            </p:cNvSpPr>
            <p:nvPr/>
          </p:nvSpPr>
          <p:spPr>
            <a:xfrm>
              <a:off x="5558711" y="7910262"/>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sp>
          <p:nvSpPr>
            <p:cNvPr id="55" name="Oval 54">
              <a:extLst>
                <a:ext uri="{FF2B5EF4-FFF2-40B4-BE49-F238E27FC236}">
                  <a16:creationId xmlns:a16="http://schemas.microsoft.com/office/drawing/2014/main" id="{5098954E-09C2-9A4A-9B8E-B5691E194FBA}"/>
                </a:ext>
              </a:extLst>
            </p:cNvPr>
            <p:cNvSpPr>
              <a:spLocks noChangeAspect="1"/>
            </p:cNvSpPr>
            <p:nvPr/>
          </p:nvSpPr>
          <p:spPr>
            <a:xfrm>
              <a:off x="5869532" y="6647796"/>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cxnSp>
          <p:nvCxnSpPr>
            <p:cNvPr id="56" name="Rett linje 62">
              <a:extLst>
                <a:ext uri="{FF2B5EF4-FFF2-40B4-BE49-F238E27FC236}">
                  <a16:creationId xmlns:a16="http://schemas.microsoft.com/office/drawing/2014/main" id="{0811D8CC-BF13-0041-938C-5EDD2961B82B}"/>
                </a:ext>
              </a:extLst>
            </p:cNvPr>
            <p:cNvCxnSpPr>
              <a:cxnSpLocks/>
              <a:endCxn id="53" idx="6"/>
            </p:cNvCxnSpPr>
            <p:nvPr/>
          </p:nvCxnSpPr>
          <p:spPr>
            <a:xfrm flipH="1">
              <a:off x="6140720" y="7452225"/>
              <a:ext cx="717280" cy="0"/>
            </a:xfrm>
            <a:prstGeom prst="line">
              <a:avLst/>
            </a:prstGeom>
            <a:noFill/>
            <a:ln w="9525" cap="flat" cmpd="sng" algn="ctr">
              <a:solidFill>
                <a:schemeClr val="accent1"/>
              </a:solidFill>
              <a:prstDash val="solid"/>
            </a:ln>
            <a:effectLst/>
          </p:spPr>
        </p:cxnSp>
        <p:cxnSp>
          <p:nvCxnSpPr>
            <p:cNvPr id="57" name="Rett linje 62">
              <a:extLst>
                <a:ext uri="{FF2B5EF4-FFF2-40B4-BE49-F238E27FC236}">
                  <a16:creationId xmlns:a16="http://schemas.microsoft.com/office/drawing/2014/main" id="{35CA6720-B9D0-BC40-B7F7-484D8317CA1B}"/>
                </a:ext>
              </a:extLst>
            </p:cNvPr>
            <p:cNvCxnSpPr>
              <a:cxnSpLocks/>
            </p:cNvCxnSpPr>
            <p:nvPr/>
          </p:nvCxnSpPr>
          <p:spPr>
            <a:xfrm flipH="1">
              <a:off x="5622703" y="7942266"/>
              <a:ext cx="2227189" cy="0"/>
            </a:xfrm>
            <a:prstGeom prst="line">
              <a:avLst/>
            </a:prstGeom>
            <a:noFill/>
            <a:ln w="9525" cap="flat" cmpd="sng" algn="ctr">
              <a:solidFill>
                <a:schemeClr val="accent1"/>
              </a:solidFill>
              <a:prstDash val="solid"/>
            </a:ln>
            <a:effectLst/>
          </p:spPr>
        </p:cxnSp>
        <p:cxnSp>
          <p:nvCxnSpPr>
            <p:cNvPr id="58" name="Rett linje 62">
              <a:extLst>
                <a:ext uri="{FF2B5EF4-FFF2-40B4-BE49-F238E27FC236}">
                  <a16:creationId xmlns:a16="http://schemas.microsoft.com/office/drawing/2014/main" id="{B459C53D-DC07-5E47-80DE-A892BD90A035}"/>
                </a:ext>
              </a:extLst>
            </p:cNvPr>
            <p:cNvCxnSpPr>
              <a:cxnSpLocks/>
              <a:endCxn id="97" idx="2"/>
            </p:cNvCxnSpPr>
            <p:nvPr/>
          </p:nvCxnSpPr>
          <p:spPr>
            <a:xfrm flipH="1">
              <a:off x="5051102" y="7020866"/>
              <a:ext cx="2161668" cy="0"/>
            </a:xfrm>
            <a:prstGeom prst="line">
              <a:avLst/>
            </a:prstGeom>
            <a:noFill/>
            <a:ln w="9525" cap="flat" cmpd="sng" algn="ctr">
              <a:solidFill>
                <a:schemeClr val="accent1"/>
              </a:solidFill>
              <a:prstDash val="solid"/>
            </a:ln>
            <a:effectLst/>
          </p:spPr>
        </p:cxnSp>
        <p:cxnSp>
          <p:nvCxnSpPr>
            <p:cNvPr id="59" name="Rett linje 62">
              <a:extLst>
                <a:ext uri="{FF2B5EF4-FFF2-40B4-BE49-F238E27FC236}">
                  <a16:creationId xmlns:a16="http://schemas.microsoft.com/office/drawing/2014/main" id="{C06C3AC1-3DF8-7242-A172-5C0F39C9EBA0}"/>
                </a:ext>
              </a:extLst>
            </p:cNvPr>
            <p:cNvCxnSpPr>
              <a:cxnSpLocks/>
            </p:cNvCxnSpPr>
            <p:nvPr/>
          </p:nvCxnSpPr>
          <p:spPr>
            <a:xfrm flipH="1">
              <a:off x="5933524" y="6672051"/>
              <a:ext cx="1838876" cy="0"/>
            </a:xfrm>
            <a:prstGeom prst="line">
              <a:avLst/>
            </a:prstGeom>
            <a:noFill/>
            <a:ln w="9525" cap="flat" cmpd="sng" algn="ctr">
              <a:solidFill>
                <a:schemeClr val="accent1"/>
              </a:solidFill>
              <a:prstDash val="solid"/>
            </a:ln>
            <a:effectLst/>
          </p:spPr>
        </p:cxnSp>
        <p:cxnSp>
          <p:nvCxnSpPr>
            <p:cNvPr id="60" name="Rett linje 62">
              <a:extLst>
                <a:ext uri="{FF2B5EF4-FFF2-40B4-BE49-F238E27FC236}">
                  <a16:creationId xmlns:a16="http://schemas.microsoft.com/office/drawing/2014/main" id="{BC23E48F-1768-5D4A-AB6D-7C84132972FF}"/>
                </a:ext>
              </a:extLst>
            </p:cNvPr>
            <p:cNvCxnSpPr>
              <a:cxnSpLocks/>
              <a:endCxn id="98" idx="6"/>
            </p:cNvCxnSpPr>
            <p:nvPr/>
          </p:nvCxnSpPr>
          <p:spPr>
            <a:xfrm flipH="1">
              <a:off x="5931355" y="5564885"/>
              <a:ext cx="1507831" cy="0"/>
            </a:xfrm>
            <a:prstGeom prst="line">
              <a:avLst/>
            </a:prstGeom>
            <a:noFill/>
            <a:ln w="9525" cap="flat" cmpd="sng" algn="ctr">
              <a:solidFill>
                <a:schemeClr val="accent1"/>
              </a:solidFill>
              <a:prstDash val="solid"/>
            </a:ln>
            <a:effectLst/>
          </p:spPr>
        </p:cxnSp>
        <p:sp>
          <p:nvSpPr>
            <p:cNvPr id="61" name="Rounded Rectangle 60">
              <a:extLst>
                <a:ext uri="{FF2B5EF4-FFF2-40B4-BE49-F238E27FC236}">
                  <a16:creationId xmlns:a16="http://schemas.microsoft.com/office/drawing/2014/main" id="{3BF2F02F-01CD-E545-A190-2236247A827C}"/>
                </a:ext>
              </a:extLst>
            </p:cNvPr>
            <p:cNvSpPr/>
            <p:nvPr/>
          </p:nvSpPr>
          <p:spPr>
            <a:xfrm>
              <a:off x="6478292" y="5470403"/>
              <a:ext cx="2093634"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5-inch WVGA</a:t>
              </a:r>
              <a:br>
                <a:rPr lang="en-US" sz="1200" dirty="0">
                  <a:solidFill>
                    <a:schemeClr val="accent1"/>
                  </a:solidFill>
                </a:rPr>
              </a:br>
              <a:r>
                <a:rPr lang="en-US" sz="1200" dirty="0">
                  <a:solidFill>
                    <a:schemeClr val="accent1"/>
                  </a:solidFill>
                </a:rPr>
                <a:t>(800x 480 resolution)</a:t>
              </a:r>
            </a:p>
          </p:txBody>
        </p:sp>
        <p:sp>
          <p:nvSpPr>
            <p:cNvPr id="62" name="Rounded Rectangle 61">
              <a:extLst>
                <a:ext uri="{FF2B5EF4-FFF2-40B4-BE49-F238E27FC236}">
                  <a16:creationId xmlns:a16="http://schemas.microsoft.com/office/drawing/2014/main" id="{9B0A5E1E-4E59-7446-A353-3397528B64DE}"/>
                </a:ext>
              </a:extLst>
            </p:cNvPr>
            <p:cNvSpPr/>
            <p:nvPr/>
          </p:nvSpPr>
          <p:spPr>
            <a:xfrm>
              <a:off x="6713972" y="7364126"/>
              <a:ext cx="1857954"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Hold/resume, transfer,</a:t>
              </a:r>
              <a:br>
                <a:rPr lang="en-US" sz="1200" dirty="0">
                  <a:solidFill>
                    <a:schemeClr val="accent1"/>
                  </a:solidFill>
                </a:rPr>
              </a:br>
              <a:r>
                <a:rPr lang="en-US" sz="1200" dirty="0">
                  <a:solidFill>
                    <a:schemeClr val="accent1"/>
                  </a:solidFill>
                </a:rPr>
                <a:t>and conference</a:t>
              </a:r>
            </a:p>
          </p:txBody>
        </p:sp>
        <p:sp>
          <p:nvSpPr>
            <p:cNvPr id="63" name="Rounded Rectangle 62">
              <a:extLst>
                <a:ext uri="{FF2B5EF4-FFF2-40B4-BE49-F238E27FC236}">
                  <a16:creationId xmlns:a16="http://schemas.microsoft.com/office/drawing/2014/main" id="{AF3BC87F-80C5-5748-A8D4-86D6B40AAB6C}"/>
                </a:ext>
              </a:extLst>
            </p:cNvPr>
            <p:cNvSpPr/>
            <p:nvPr/>
          </p:nvSpPr>
          <p:spPr>
            <a:xfrm>
              <a:off x="6713972" y="6927854"/>
              <a:ext cx="1857954"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2-way navigation </a:t>
              </a:r>
              <a:br>
                <a:rPr lang="en-US" sz="1200" dirty="0">
                  <a:solidFill>
                    <a:schemeClr val="accent1"/>
                  </a:solidFill>
                </a:rPr>
              </a:br>
              <a:r>
                <a:rPr lang="en-US" sz="1200" dirty="0">
                  <a:solidFill>
                    <a:schemeClr val="accent1"/>
                  </a:solidFill>
                </a:rPr>
                <a:t>and select key</a:t>
              </a:r>
            </a:p>
          </p:txBody>
        </p:sp>
        <p:sp>
          <p:nvSpPr>
            <p:cNvPr id="65" name="Rounded Rectangle 64">
              <a:extLst>
                <a:ext uri="{FF2B5EF4-FFF2-40B4-BE49-F238E27FC236}">
                  <a16:creationId xmlns:a16="http://schemas.microsoft.com/office/drawing/2014/main" id="{A4C79DA8-643D-7F49-900C-48E0FBC175A4}"/>
                </a:ext>
              </a:extLst>
            </p:cNvPr>
            <p:cNvSpPr/>
            <p:nvPr/>
          </p:nvSpPr>
          <p:spPr>
            <a:xfrm>
              <a:off x="6713972" y="8085327"/>
              <a:ext cx="1857954"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Audio path control</a:t>
              </a:r>
            </a:p>
          </p:txBody>
        </p:sp>
        <p:sp>
          <p:nvSpPr>
            <p:cNvPr id="66" name="Rounded Rectangle 65">
              <a:extLst>
                <a:ext uri="{FF2B5EF4-FFF2-40B4-BE49-F238E27FC236}">
                  <a16:creationId xmlns:a16="http://schemas.microsoft.com/office/drawing/2014/main" id="{065BB6BF-4FAC-7E41-9101-C291CD78020A}"/>
                </a:ext>
              </a:extLst>
            </p:cNvPr>
            <p:cNvSpPr/>
            <p:nvPr/>
          </p:nvSpPr>
          <p:spPr>
            <a:xfrm>
              <a:off x="6713972" y="7824010"/>
              <a:ext cx="1857954"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Keypad</a:t>
              </a:r>
            </a:p>
          </p:txBody>
        </p:sp>
        <p:sp>
          <p:nvSpPr>
            <p:cNvPr id="67" name="Rounded Rectangle 66">
              <a:extLst>
                <a:ext uri="{FF2B5EF4-FFF2-40B4-BE49-F238E27FC236}">
                  <a16:creationId xmlns:a16="http://schemas.microsoft.com/office/drawing/2014/main" id="{81F57B48-7CAB-5045-B4F9-DC0BB10D12C3}"/>
                </a:ext>
              </a:extLst>
            </p:cNvPr>
            <p:cNvSpPr/>
            <p:nvPr/>
          </p:nvSpPr>
          <p:spPr>
            <a:xfrm>
              <a:off x="6713972" y="6579044"/>
              <a:ext cx="1857954"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Soft keys</a:t>
              </a:r>
            </a:p>
          </p:txBody>
        </p:sp>
        <p:sp>
          <p:nvSpPr>
            <p:cNvPr id="86" name="Oval 85">
              <a:extLst>
                <a:ext uri="{FF2B5EF4-FFF2-40B4-BE49-F238E27FC236}">
                  <a16:creationId xmlns:a16="http://schemas.microsoft.com/office/drawing/2014/main" id="{3EA093C3-2A9F-2246-AFF8-A08344165C9B}"/>
                </a:ext>
              </a:extLst>
            </p:cNvPr>
            <p:cNvSpPr>
              <a:spLocks noChangeAspect="1"/>
            </p:cNvSpPr>
            <p:nvPr/>
          </p:nvSpPr>
          <p:spPr>
            <a:xfrm>
              <a:off x="5217630" y="6988862"/>
              <a:ext cx="63992"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0" tIns="45710" rIns="91420" bIns="4571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sp>
          <p:nvSpPr>
            <p:cNvPr id="97" name="Oval 96">
              <a:extLst>
                <a:ext uri="{FF2B5EF4-FFF2-40B4-BE49-F238E27FC236}">
                  <a16:creationId xmlns:a16="http://schemas.microsoft.com/office/drawing/2014/main" id="{0875C336-FA65-DB45-9053-1217E1735783}"/>
                </a:ext>
              </a:extLst>
            </p:cNvPr>
            <p:cNvSpPr>
              <a:spLocks noChangeAspect="1"/>
            </p:cNvSpPr>
            <p:nvPr/>
          </p:nvSpPr>
          <p:spPr>
            <a:xfrm>
              <a:off x="5051102" y="6988862"/>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sp>
          <p:nvSpPr>
            <p:cNvPr id="98" name="Oval 97">
              <a:extLst>
                <a:ext uri="{FF2B5EF4-FFF2-40B4-BE49-F238E27FC236}">
                  <a16:creationId xmlns:a16="http://schemas.microsoft.com/office/drawing/2014/main" id="{4F8E8802-DB73-A348-8B1F-B5534618D23C}"/>
                </a:ext>
              </a:extLst>
            </p:cNvPr>
            <p:cNvSpPr>
              <a:spLocks noChangeAspect="1"/>
            </p:cNvSpPr>
            <p:nvPr/>
          </p:nvSpPr>
          <p:spPr>
            <a:xfrm>
              <a:off x="5867364" y="5532881"/>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cxnSp>
          <p:nvCxnSpPr>
            <p:cNvPr id="99" name="Rett linje 62">
              <a:extLst>
                <a:ext uri="{FF2B5EF4-FFF2-40B4-BE49-F238E27FC236}">
                  <a16:creationId xmlns:a16="http://schemas.microsoft.com/office/drawing/2014/main" id="{47883081-64B7-3D4F-B710-A9EE1259A24D}"/>
                </a:ext>
              </a:extLst>
            </p:cNvPr>
            <p:cNvCxnSpPr>
              <a:cxnSpLocks/>
            </p:cNvCxnSpPr>
            <p:nvPr/>
          </p:nvCxnSpPr>
          <p:spPr>
            <a:xfrm flipH="1">
              <a:off x="6092290" y="8188718"/>
              <a:ext cx="1047981" cy="0"/>
            </a:xfrm>
            <a:prstGeom prst="line">
              <a:avLst/>
            </a:prstGeom>
            <a:noFill/>
            <a:ln w="9525" cap="flat" cmpd="sng" algn="ctr">
              <a:solidFill>
                <a:schemeClr val="accent1"/>
              </a:solidFill>
              <a:prstDash val="solid"/>
            </a:ln>
            <a:effectLst/>
          </p:spPr>
        </p:cxnSp>
        <p:sp>
          <p:nvSpPr>
            <p:cNvPr id="105" name="Oval 104">
              <a:extLst>
                <a:ext uri="{FF2B5EF4-FFF2-40B4-BE49-F238E27FC236}">
                  <a16:creationId xmlns:a16="http://schemas.microsoft.com/office/drawing/2014/main" id="{780F032A-C3AD-7E47-9896-8674DD40BD90}"/>
                </a:ext>
              </a:extLst>
            </p:cNvPr>
            <p:cNvSpPr>
              <a:spLocks noChangeAspect="1"/>
            </p:cNvSpPr>
            <p:nvPr/>
          </p:nvSpPr>
          <p:spPr>
            <a:xfrm>
              <a:off x="6028299" y="8156714"/>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cxnSp>
          <p:nvCxnSpPr>
            <p:cNvPr id="106" name="Rett linje 62">
              <a:extLst>
                <a:ext uri="{FF2B5EF4-FFF2-40B4-BE49-F238E27FC236}">
                  <a16:creationId xmlns:a16="http://schemas.microsoft.com/office/drawing/2014/main" id="{6ACA3FB1-0906-8B4A-A3B0-4CD9154F5A22}"/>
                </a:ext>
              </a:extLst>
            </p:cNvPr>
            <p:cNvCxnSpPr>
              <a:cxnSpLocks/>
              <a:endCxn id="116" idx="2"/>
            </p:cNvCxnSpPr>
            <p:nvPr/>
          </p:nvCxnSpPr>
          <p:spPr>
            <a:xfrm flipH="1">
              <a:off x="6120091" y="6421600"/>
              <a:ext cx="1020180" cy="0"/>
            </a:xfrm>
            <a:prstGeom prst="line">
              <a:avLst/>
            </a:prstGeom>
            <a:noFill/>
            <a:ln w="9525" cap="flat" cmpd="sng" algn="ctr">
              <a:solidFill>
                <a:schemeClr val="accent1"/>
              </a:solidFill>
              <a:prstDash val="solid"/>
            </a:ln>
            <a:effectLst/>
          </p:spPr>
        </p:cxnSp>
        <p:sp>
          <p:nvSpPr>
            <p:cNvPr id="111" name="Rounded Rectangle 110">
              <a:extLst>
                <a:ext uri="{FF2B5EF4-FFF2-40B4-BE49-F238E27FC236}">
                  <a16:creationId xmlns:a16="http://schemas.microsoft.com/office/drawing/2014/main" id="{D6ED3146-6459-8446-BDE3-07FE85FD8FA3}"/>
                </a:ext>
              </a:extLst>
            </p:cNvPr>
            <p:cNvSpPr/>
            <p:nvPr/>
          </p:nvSpPr>
          <p:spPr>
            <a:xfrm>
              <a:off x="6713972" y="6310530"/>
              <a:ext cx="1857954"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Replaceable bezel</a:t>
              </a:r>
            </a:p>
          </p:txBody>
        </p:sp>
        <p:sp>
          <p:nvSpPr>
            <p:cNvPr id="116" name="Oval 115">
              <a:extLst>
                <a:ext uri="{FF2B5EF4-FFF2-40B4-BE49-F238E27FC236}">
                  <a16:creationId xmlns:a16="http://schemas.microsoft.com/office/drawing/2014/main" id="{3C831723-6731-6D43-A58B-ED15D5991E29}"/>
                </a:ext>
              </a:extLst>
            </p:cNvPr>
            <p:cNvSpPr>
              <a:spLocks noChangeAspect="1"/>
            </p:cNvSpPr>
            <p:nvPr/>
          </p:nvSpPr>
          <p:spPr>
            <a:xfrm>
              <a:off x="6120091" y="6389596"/>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accent1"/>
                </a:solidFill>
                <a:effectLst/>
                <a:uLnTx/>
                <a:uFillTx/>
                <a:latin typeface="+mn-lt"/>
                <a:ea typeface="ＭＳ Ｐゴシック" charset="0"/>
                <a:cs typeface="+mn-cs"/>
              </a:endParaRPr>
            </a:p>
          </p:txBody>
        </p:sp>
        <p:sp>
          <p:nvSpPr>
            <p:cNvPr id="119" name="Rounded Rectangle 118">
              <a:extLst>
                <a:ext uri="{FF2B5EF4-FFF2-40B4-BE49-F238E27FC236}">
                  <a16:creationId xmlns:a16="http://schemas.microsoft.com/office/drawing/2014/main" id="{47FACCA1-7CB0-7A4E-954C-59D1FAF64775}"/>
                </a:ext>
              </a:extLst>
            </p:cNvPr>
            <p:cNvSpPr/>
            <p:nvPr/>
          </p:nvSpPr>
          <p:spPr>
            <a:xfrm>
              <a:off x="6532536" y="5887842"/>
              <a:ext cx="2039390"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dirty="0">
                  <a:solidFill>
                    <a:schemeClr val="accent1"/>
                  </a:solidFill>
                </a:rPr>
                <a:t>Adjustable viewing angle</a:t>
              </a:r>
            </a:p>
          </p:txBody>
        </p:sp>
      </p:grpSp>
      <p:grpSp>
        <p:nvGrpSpPr>
          <p:cNvPr id="120" name="Group 119">
            <a:extLst>
              <a:ext uri="{FF2B5EF4-FFF2-40B4-BE49-F238E27FC236}">
                <a16:creationId xmlns:a16="http://schemas.microsoft.com/office/drawing/2014/main" id="{1A929562-CC01-EA4B-BEDE-A9683EC67ACC}"/>
              </a:ext>
            </a:extLst>
          </p:cNvPr>
          <p:cNvGrpSpPr/>
          <p:nvPr/>
        </p:nvGrpSpPr>
        <p:grpSpPr>
          <a:xfrm>
            <a:off x="568588" y="1445134"/>
            <a:ext cx="3636381" cy="2955577"/>
            <a:chOff x="568588" y="5586442"/>
            <a:chExt cx="3636381" cy="2955577"/>
          </a:xfrm>
        </p:grpSpPr>
        <p:cxnSp>
          <p:nvCxnSpPr>
            <p:cNvPr id="121" name="Rett linje 62">
              <a:extLst>
                <a:ext uri="{FF2B5EF4-FFF2-40B4-BE49-F238E27FC236}">
                  <a16:creationId xmlns:a16="http://schemas.microsoft.com/office/drawing/2014/main" id="{B3DC69A9-A062-6941-89C8-A69B7C093390}"/>
                </a:ext>
              </a:extLst>
            </p:cNvPr>
            <p:cNvCxnSpPr>
              <a:cxnSpLocks/>
              <a:stCxn id="124" idx="2"/>
            </p:cNvCxnSpPr>
            <p:nvPr/>
          </p:nvCxnSpPr>
          <p:spPr>
            <a:xfrm flipH="1">
              <a:off x="2043113" y="5697418"/>
              <a:ext cx="1056370" cy="0"/>
            </a:xfrm>
            <a:prstGeom prst="line">
              <a:avLst/>
            </a:prstGeom>
            <a:noFill/>
            <a:ln w="9525" cap="flat" cmpd="sng" algn="ctr">
              <a:solidFill>
                <a:schemeClr val="accent1"/>
              </a:solidFill>
              <a:prstDash val="solid"/>
            </a:ln>
            <a:effectLst/>
          </p:spPr>
        </p:cxnSp>
        <p:sp>
          <p:nvSpPr>
            <p:cNvPr id="122" name="Oval 121">
              <a:extLst>
                <a:ext uri="{FF2B5EF4-FFF2-40B4-BE49-F238E27FC236}">
                  <a16:creationId xmlns:a16="http://schemas.microsoft.com/office/drawing/2014/main" id="{5CD653F5-A10F-FA4E-AEEC-82E7C3B02ABE}"/>
                </a:ext>
              </a:extLst>
            </p:cNvPr>
            <p:cNvSpPr>
              <a:spLocks noChangeAspect="1"/>
            </p:cNvSpPr>
            <p:nvPr/>
          </p:nvSpPr>
          <p:spPr>
            <a:xfrm>
              <a:off x="2898989" y="6890987"/>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bg1">
                    <a:lumMod val="75000"/>
                  </a:schemeClr>
                </a:solidFill>
                <a:effectLst/>
                <a:uLnTx/>
                <a:uFillTx/>
                <a:latin typeface="+mn-lt"/>
                <a:ea typeface="ＭＳ Ｐゴシック" charset="0"/>
                <a:cs typeface="+mn-cs"/>
              </a:endParaRPr>
            </a:p>
          </p:txBody>
        </p:sp>
        <p:sp>
          <p:nvSpPr>
            <p:cNvPr id="123" name="Oval 122">
              <a:extLst>
                <a:ext uri="{FF2B5EF4-FFF2-40B4-BE49-F238E27FC236}">
                  <a16:creationId xmlns:a16="http://schemas.microsoft.com/office/drawing/2014/main" id="{BFD9BF63-8C54-BE49-B116-DBB216E3B674}"/>
                </a:ext>
              </a:extLst>
            </p:cNvPr>
            <p:cNvSpPr>
              <a:spLocks noChangeAspect="1"/>
            </p:cNvSpPr>
            <p:nvPr/>
          </p:nvSpPr>
          <p:spPr>
            <a:xfrm>
              <a:off x="3095234" y="6575907"/>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bg1">
                    <a:lumMod val="75000"/>
                  </a:schemeClr>
                </a:solidFill>
                <a:effectLst/>
                <a:uLnTx/>
                <a:uFillTx/>
                <a:latin typeface="+mn-lt"/>
                <a:ea typeface="ＭＳ Ｐゴシック" charset="0"/>
                <a:cs typeface="+mn-cs"/>
              </a:endParaRPr>
            </a:p>
          </p:txBody>
        </p:sp>
        <p:sp>
          <p:nvSpPr>
            <p:cNvPr id="124" name="Oval 123">
              <a:extLst>
                <a:ext uri="{FF2B5EF4-FFF2-40B4-BE49-F238E27FC236}">
                  <a16:creationId xmlns:a16="http://schemas.microsoft.com/office/drawing/2014/main" id="{320A1034-B374-CA43-BF93-B797CC2E6166}"/>
                </a:ext>
              </a:extLst>
            </p:cNvPr>
            <p:cNvSpPr>
              <a:spLocks noChangeAspect="1"/>
            </p:cNvSpPr>
            <p:nvPr/>
          </p:nvSpPr>
          <p:spPr>
            <a:xfrm>
              <a:off x="3099483" y="5665414"/>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bg1">
                    <a:lumMod val="75000"/>
                  </a:schemeClr>
                </a:solidFill>
                <a:effectLst/>
                <a:uLnTx/>
                <a:uFillTx/>
                <a:latin typeface="+mn-lt"/>
                <a:ea typeface="ＭＳ Ｐゴシック" charset="0"/>
                <a:cs typeface="+mn-cs"/>
              </a:endParaRPr>
            </a:p>
          </p:txBody>
        </p:sp>
        <p:cxnSp>
          <p:nvCxnSpPr>
            <p:cNvPr id="125" name="Rett linje 62">
              <a:extLst>
                <a:ext uri="{FF2B5EF4-FFF2-40B4-BE49-F238E27FC236}">
                  <a16:creationId xmlns:a16="http://schemas.microsoft.com/office/drawing/2014/main" id="{62BB840F-6583-3144-B295-F997B4AE8778}"/>
                </a:ext>
              </a:extLst>
            </p:cNvPr>
            <p:cNvCxnSpPr>
              <a:stCxn id="123" idx="2"/>
            </p:cNvCxnSpPr>
            <p:nvPr/>
          </p:nvCxnSpPr>
          <p:spPr>
            <a:xfrm flipH="1">
              <a:off x="2436064" y="6607911"/>
              <a:ext cx="659171" cy="2266"/>
            </a:xfrm>
            <a:prstGeom prst="line">
              <a:avLst/>
            </a:prstGeom>
            <a:noFill/>
            <a:ln w="9525" cap="flat" cmpd="sng" algn="ctr">
              <a:solidFill>
                <a:schemeClr val="accent1"/>
              </a:solidFill>
              <a:prstDash val="solid"/>
            </a:ln>
            <a:effectLst/>
          </p:spPr>
        </p:cxnSp>
        <p:cxnSp>
          <p:nvCxnSpPr>
            <p:cNvPr id="126" name="Rett linje 62">
              <a:extLst>
                <a:ext uri="{FF2B5EF4-FFF2-40B4-BE49-F238E27FC236}">
                  <a16:creationId xmlns:a16="http://schemas.microsoft.com/office/drawing/2014/main" id="{3A1ED5F7-FD4C-504C-8CD4-4286C7EEB93E}"/>
                </a:ext>
              </a:extLst>
            </p:cNvPr>
            <p:cNvCxnSpPr>
              <a:cxnSpLocks/>
            </p:cNvCxnSpPr>
            <p:nvPr/>
          </p:nvCxnSpPr>
          <p:spPr>
            <a:xfrm flipH="1">
              <a:off x="1875295" y="6050178"/>
              <a:ext cx="2250868" cy="0"/>
            </a:xfrm>
            <a:prstGeom prst="line">
              <a:avLst/>
            </a:prstGeom>
            <a:noFill/>
            <a:ln w="9525" cap="flat" cmpd="sng" algn="ctr">
              <a:solidFill>
                <a:schemeClr val="accent1"/>
              </a:solidFill>
              <a:prstDash val="solid"/>
            </a:ln>
            <a:effectLst/>
          </p:spPr>
        </p:cxnSp>
        <p:cxnSp>
          <p:nvCxnSpPr>
            <p:cNvPr id="127" name="Rett linje 62">
              <a:extLst>
                <a:ext uri="{FF2B5EF4-FFF2-40B4-BE49-F238E27FC236}">
                  <a16:creationId xmlns:a16="http://schemas.microsoft.com/office/drawing/2014/main" id="{03C6FB21-B613-CF49-BA60-7946E87818F7}"/>
                </a:ext>
              </a:extLst>
            </p:cNvPr>
            <p:cNvCxnSpPr>
              <a:cxnSpLocks/>
              <a:stCxn id="138" idx="2"/>
            </p:cNvCxnSpPr>
            <p:nvPr/>
          </p:nvCxnSpPr>
          <p:spPr>
            <a:xfrm flipH="1" flipV="1">
              <a:off x="2113310" y="7462109"/>
              <a:ext cx="2027668" cy="5768"/>
            </a:xfrm>
            <a:prstGeom prst="line">
              <a:avLst/>
            </a:prstGeom>
            <a:noFill/>
            <a:ln w="9525" cap="flat" cmpd="sng" algn="ctr">
              <a:solidFill>
                <a:schemeClr val="accent1"/>
              </a:solidFill>
              <a:prstDash val="solid"/>
            </a:ln>
            <a:effectLst/>
          </p:spPr>
        </p:cxnSp>
        <p:cxnSp>
          <p:nvCxnSpPr>
            <p:cNvPr id="128" name="Rett linje 62">
              <a:extLst>
                <a:ext uri="{FF2B5EF4-FFF2-40B4-BE49-F238E27FC236}">
                  <a16:creationId xmlns:a16="http://schemas.microsoft.com/office/drawing/2014/main" id="{48C6FA3B-A62C-9246-A47D-50F4CE98C78B}"/>
                </a:ext>
              </a:extLst>
            </p:cNvPr>
            <p:cNvCxnSpPr>
              <a:cxnSpLocks/>
              <a:stCxn id="122" idx="2"/>
            </p:cNvCxnSpPr>
            <p:nvPr/>
          </p:nvCxnSpPr>
          <p:spPr>
            <a:xfrm flipH="1">
              <a:off x="1875295" y="6922991"/>
              <a:ext cx="1023694" cy="6529"/>
            </a:xfrm>
            <a:prstGeom prst="line">
              <a:avLst/>
            </a:prstGeom>
            <a:noFill/>
            <a:ln w="9525" cap="flat" cmpd="sng" algn="ctr">
              <a:solidFill>
                <a:schemeClr val="accent1"/>
              </a:solidFill>
              <a:prstDash val="solid"/>
            </a:ln>
            <a:effectLst/>
          </p:spPr>
        </p:cxnSp>
        <p:cxnSp>
          <p:nvCxnSpPr>
            <p:cNvPr id="129" name="Rett linje 62">
              <a:extLst>
                <a:ext uri="{FF2B5EF4-FFF2-40B4-BE49-F238E27FC236}">
                  <a16:creationId xmlns:a16="http://schemas.microsoft.com/office/drawing/2014/main" id="{823D4C13-3EDE-9648-8514-FA7CCA322C19}"/>
                </a:ext>
              </a:extLst>
            </p:cNvPr>
            <p:cNvCxnSpPr>
              <a:cxnSpLocks/>
            </p:cNvCxnSpPr>
            <p:nvPr/>
          </p:nvCxnSpPr>
          <p:spPr>
            <a:xfrm flipH="1">
              <a:off x="1232115" y="8005161"/>
              <a:ext cx="2831434" cy="0"/>
            </a:xfrm>
            <a:prstGeom prst="line">
              <a:avLst/>
            </a:prstGeom>
            <a:noFill/>
            <a:ln w="9525" cap="flat" cmpd="sng" algn="ctr">
              <a:solidFill>
                <a:schemeClr val="accent1"/>
              </a:solidFill>
              <a:prstDash val="solid"/>
            </a:ln>
            <a:effectLst/>
          </p:spPr>
        </p:cxnSp>
        <p:sp>
          <p:nvSpPr>
            <p:cNvPr id="130" name="Oval 129">
              <a:extLst>
                <a:ext uri="{FF2B5EF4-FFF2-40B4-BE49-F238E27FC236}">
                  <a16:creationId xmlns:a16="http://schemas.microsoft.com/office/drawing/2014/main" id="{A0B2A20C-BE41-B541-ADA8-F3AA570BCF5F}"/>
                </a:ext>
              </a:extLst>
            </p:cNvPr>
            <p:cNvSpPr>
              <a:spLocks noChangeAspect="1"/>
            </p:cNvSpPr>
            <p:nvPr/>
          </p:nvSpPr>
          <p:spPr>
            <a:xfrm>
              <a:off x="4092305" y="6016904"/>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bg1">
                    <a:lumMod val="75000"/>
                  </a:schemeClr>
                </a:solidFill>
                <a:effectLst/>
                <a:uLnTx/>
                <a:uFillTx/>
                <a:latin typeface="+mn-lt"/>
                <a:ea typeface="ＭＳ Ｐゴシック" charset="0"/>
                <a:cs typeface="+mn-cs"/>
              </a:endParaRPr>
            </a:p>
          </p:txBody>
        </p:sp>
        <p:sp>
          <p:nvSpPr>
            <p:cNvPr id="131" name="Rounded Rectangle 130">
              <a:extLst>
                <a:ext uri="{FF2B5EF4-FFF2-40B4-BE49-F238E27FC236}">
                  <a16:creationId xmlns:a16="http://schemas.microsoft.com/office/drawing/2014/main" id="{01644F45-6C5E-4E4A-B7D3-837980543B10}"/>
                </a:ext>
              </a:extLst>
            </p:cNvPr>
            <p:cNvSpPr/>
            <p:nvPr/>
          </p:nvSpPr>
          <p:spPr>
            <a:xfrm>
              <a:off x="568588" y="5586442"/>
              <a:ext cx="2135865"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Visual ring indicator</a:t>
              </a:r>
            </a:p>
          </p:txBody>
        </p:sp>
        <p:sp>
          <p:nvSpPr>
            <p:cNvPr id="132" name="Rounded Rectangle 131">
              <a:extLst>
                <a:ext uri="{FF2B5EF4-FFF2-40B4-BE49-F238E27FC236}">
                  <a16:creationId xmlns:a16="http://schemas.microsoft.com/office/drawing/2014/main" id="{B30E00E6-2203-F14E-B3A9-AA29016EF1F2}"/>
                </a:ext>
              </a:extLst>
            </p:cNvPr>
            <p:cNvSpPr/>
            <p:nvPr/>
          </p:nvSpPr>
          <p:spPr>
            <a:xfrm>
              <a:off x="568588" y="6489673"/>
              <a:ext cx="2135865"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Wideband audio handset</a:t>
              </a:r>
            </a:p>
          </p:txBody>
        </p:sp>
        <p:sp>
          <p:nvSpPr>
            <p:cNvPr id="133" name="Rounded Rectangle 132">
              <a:extLst>
                <a:ext uri="{FF2B5EF4-FFF2-40B4-BE49-F238E27FC236}">
                  <a16:creationId xmlns:a16="http://schemas.microsoft.com/office/drawing/2014/main" id="{3C593E32-0CA4-E440-A3DE-5CBCF3EF1410}"/>
                </a:ext>
              </a:extLst>
            </p:cNvPr>
            <p:cNvSpPr/>
            <p:nvPr/>
          </p:nvSpPr>
          <p:spPr>
            <a:xfrm>
              <a:off x="568588" y="5943710"/>
              <a:ext cx="1553677"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5 programmable line keys</a:t>
              </a:r>
            </a:p>
          </p:txBody>
        </p:sp>
        <p:sp>
          <p:nvSpPr>
            <p:cNvPr id="134" name="Rounded Rectangle 133">
              <a:extLst>
                <a:ext uri="{FF2B5EF4-FFF2-40B4-BE49-F238E27FC236}">
                  <a16:creationId xmlns:a16="http://schemas.microsoft.com/office/drawing/2014/main" id="{88F6532D-CDEE-BD40-B499-267A87667FC6}"/>
                </a:ext>
              </a:extLst>
            </p:cNvPr>
            <p:cNvSpPr/>
            <p:nvPr/>
          </p:nvSpPr>
          <p:spPr>
            <a:xfrm>
              <a:off x="568589" y="7381285"/>
              <a:ext cx="1656150"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Messaging, service, </a:t>
              </a:r>
              <a:br>
                <a:rPr lang="en-US" sz="1200" dirty="0">
                  <a:solidFill>
                    <a:schemeClr val="accent1"/>
                  </a:solidFill>
                </a:rPr>
              </a:br>
              <a:r>
                <a:rPr lang="en-US" sz="1200" dirty="0">
                  <a:solidFill>
                    <a:schemeClr val="accent1"/>
                  </a:solidFill>
                </a:rPr>
                <a:t>and directory</a:t>
              </a:r>
            </a:p>
          </p:txBody>
        </p:sp>
        <p:sp>
          <p:nvSpPr>
            <p:cNvPr id="135" name="Rounded Rectangle 134">
              <a:extLst>
                <a:ext uri="{FF2B5EF4-FFF2-40B4-BE49-F238E27FC236}">
                  <a16:creationId xmlns:a16="http://schemas.microsoft.com/office/drawing/2014/main" id="{D2AEAAA7-B616-BF42-A2C7-6E723345020A}"/>
                </a:ext>
              </a:extLst>
            </p:cNvPr>
            <p:cNvSpPr/>
            <p:nvPr/>
          </p:nvSpPr>
          <p:spPr>
            <a:xfrm>
              <a:off x="568588" y="6833901"/>
              <a:ext cx="2154949"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Wideband audio speakerphone</a:t>
              </a:r>
            </a:p>
          </p:txBody>
        </p:sp>
        <p:sp>
          <p:nvSpPr>
            <p:cNvPr id="136" name="Rounded Rectangle 135">
              <a:extLst>
                <a:ext uri="{FF2B5EF4-FFF2-40B4-BE49-F238E27FC236}">
                  <a16:creationId xmlns:a16="http://schemas.microsoft.com/office/drawing/2014/main" id="{E1251B67-23F8-B547-8158-F16BFD8BADC4}"/>
                </a:ext>
              </a:extLst>
            </p:cNvPr>
            <p:cNvSpPr/>
            <p:nvPr/>
          </p:nvSpPr>
          <p:spPr>
            <a:xfrm>
              <a:off x="568588" y="7881369"/>
              <a:ext cx="2135865" cy="21945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Volume</a:t>
              </a:r>
            </a:p>
          </p:txBody>
        </p:sp>
        <p:sp>
          <p:nvSpPr>
            <p:cNvPr id="137" name="Rounded Rectangle 136">
              <a:extLst>
                <a:ext uri="{FF2B5EF4-FFF2-40B4-BE49-F238E27FC236}">
                  <a16:creationId xmlns:a16="http://schemas.microsoft.com/office/drawing/2014/main" id="{E9C0B999-8EAC-364F-B0BA-2EE6444C72A0}"/>
                </a:ext>
              </a:extLst>
            </p:cNvPr>
            <p:cNvSpPr/>
            <p:nvPr/>
          </p:nvSpPr>
          <p:spPr>
            <a:xfrm>
              <a:off x="568588" y="8176259"/>
              <a:ext cx="2135865" cy="365760"/>
            </a:xfrm>
            <a:prstGeom prst="roundRect">
              <a:avLst>
                <a:gd name="adj" fmla="val 12319"/>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accent1"/>
                  </a:solidFill>
                </a:rPr>
                <a:t>10/100/100 Ethernet</a:t>
              </a:r>
            </a:p>
          </p:txBody>
        </p:sp>
        <p:sp>
          <p:nvSpPr>
            <p:cNvPr id="138" name="Oval 137">
              <a:extLst>
                <a:ext uri="{FF2B5EF4-FFF2-40B4-BE49-F238E27FC236}">
                  <a16:creationId xmlns:a16="http://schemas.microsoft.com/office/drawing/2014/main" id="{D0D454C1-04ED-3844-A172-3FC07C41DBE5}"/>
                </a:ext>
              </a:extLst>
            </p:cNvPr>
            <p:cNvSpPr>
              <a:spLocks noChangeAspect="1"/>
            </p:cNvSpPr>
            <p:nvPr/>
          </p:nvSpPr>
          <p:spPr>
            <a:xfrm>
              <a:off x="4140978" y="7435873"/>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bg1">
                    <a:lumMod val="75000"/>
                  </a:schemeClr>
                </a:solidFill>
                <a:effectLst/>
                <a:uLnTx/>
                <a:uFillTx/>
                <a:latin typeface="+mn-lt"/>
                <a:ea typeface="ＭＳ Ｐゴシック" charset="0"/>
                <a:cs typeface="+mn-cs"/>
              </a:endParaRPr>
            </a:p>
          </p:txBody>
        </p:sp>
        <p:sp>
          <p:nvSpPr>
            <p:cNvPr id="139" name="Oval 138">
              <a:extLst>
                <a:ext uri="{FF2B5EF4-FFF2-40B4-BE49-F238E27FC236}">
                  <a16:creationId xmlns:a16="http://schemas.microsoft.com/office/drawing/2014/main" id="{F2444311-0D7A-8C46-ACF1-9198876EC2F6}"/>
                </a:ext>
              </a:extLst>
            </p:cNvPr>
            <p:cNvSpPr>
              <a:spLocks noChangeAspect="1"/>
            </p:cNvSpPr>
            <p:nvPr/>
          </p:nvSpPr>
          <p:spPr>
            <a:xfrm>
              <a:off x="4047645" y="7981108"/>
              <a:ext cx="63991" cy="64008"/>
            </a:xfrm>
            <a:prstGeom prst="ellipse">
              <a:avLst/>
            </a:prstGeom>
            <a:gradFill flip="none" rotWithShape="1">
              <a:gsLst>
                <a:gs pos="100000">
                  <a:srgbClr val="FFFFFF">
                    <a:lumMod val="50000"/>
                  </a:srgbClr>
                </a:gs>
                <a:gs pos="0">
                  <a:srgbClr val="FFFFFF"/>
                </a:gs>
              </a:gsLst>
              <a:path path="circle">
                <a:fillToRect l="50000" t="50000" r="50000" b="50000"/>
              </a:path>
              <a:tileRect/>
            </a:gradFill>
            <a:ln w="12700" cap="flat" cmpd="sng" algn="ctr">
              <a:solidFill>
                <a:schemeClr val="accent1"/>
              </a:solidFill>
              <a:prstDash val="solid"/>
            </a:ln>
            <a:effectLst/>
          </p:spPr>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dirty="0">
                <a:ln>
                  <a:noFill/>
                </a:ln>
                <a:solidFill>
                  <a:schemeClr val="bg1">
                    <a:lumMod val="75000"/>
                  </a:schemeClr>
                </a:solidFill>
                <a:effectLst/>
                <a:uLnTx/>
                <a:uFillTx/>
                <a:latin typeface="+mn-lt"/>
                <a:ea typeface="ＭＳ Ｐゴシック" charset="0"/>
                <a:cs typeface="+mn-cs"/>
              </a:endParaRPr>
            </a:p>
          </p:txBody>
        </p:sp>
      </p:grpSp>
    </p:spTree>
    <p:extLst>
      <p:ext uri="{BB962C8B-B14F-4D97-AF65-F5344CB8AC3E}">
        <p14:creationId xmlns:p14="http://schemas.microsoft.com/office/powerpoint/2010/main" val="55503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ounded Rectangle 35"/>
          <p:cNvSpPr/>
          <p:nvPr/>
        </p:nvSpPr>
        <p:spPr>
          <a:xfrm>
            <a:off x="6885123" y="857638"/>
            <a:ext cx="1111250" cy="882650"/>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34" name="Rounded Rectangle 33"/>
          <p:cNvSpPr/>
          <p:nvPr/>
        </p:nvSpPr>
        <p:spPr>
          <a:xfrm>
            <a:off x="5411724" y="851507"/>
            <a:ext cx="1111250" cy="882650"/>
          </a:xfrm>
          <a:prstGeom prst="roundRect">
            <a:avLst/>
          </a:prstGeom>
          <a:solidFill>
            <a:srgbClr val="EF631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6" name="Rounded Rectangle 5"/>
          <p:cNvSpPr/>
          <p:nvPr/>
        </p:nvSpPr>
        <p:spPr>
          <a:xfrm>
            <a:off x="3981450" y="851507"/>
            <a:ext cx="1111250" cy="882650"/>
          </a:xfrm>
          <a:prstGeom prst="roundRect">
            <a:avLst/>
          </a:prstGeom>
          <a:solidFill>
            <a:srgbClr val="EF631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normAutofit/>
          </a:bodyPr>
          <a:lstStyle/>
          <a:p>
            <a:r>
              <a:rPr lang="en-US" dirty="0">
                <a:latin typeface="Avenir Black"/>
              </a:rPr>
              <a:t>7800 Series- Key Features</a:t>
            </a:r>
          </a:p>
        </p:txBody>
      </p:sp>
      <p:graphicFrame>
        <p:nvGraphicFramePr>
          <p:cNvPr id="11" name="Table 10"/>
          <p:cNvGraphicFramePr>
            <a:graphicFrameLocks noGrp="1"/>
          </p:cNvGraphicFramePr>
          <p:nvPr>
            <p:extLst/>
          </p:nvPr>
        </p:nvGraphicFramePr>
        <p:xfrm>
          <a:off x="959126" y="1778062"/>
          <a:ext cx="7225749" cy="2669921"/>
        </p:xfrm>
        <a:graphic>
          <a:graphicData uri="http://schemas.openxmlformats.org/drawingml/2006/table">
            <a:tbl>
              <a:tblPr firstRow="1" bandRow="1">
                <a:tableStyleId>{9D7B26C5-4107-4FEC-AEDC-1716B250A1EF}</a:tableStyleId>
              </a:tblPr>
              <a:tblGrid>
                <a:gridCol w="2753139">
                  <a:extLst>
                    <a:ext uri="{9D8B030D-6E8A-4147-A177-3AD203B41FA5}">
                      <a16:colId xmlns:a16="http://schemas.microsoft.com/office/drawing/2014/main" val="20000"/>
                    </a:ext>
                  </a:extLst>
                </a:gridCol>
                <a:gridCol w="1490870">
                  <a:extLst>
                    <a:ext uri="{9D8B030D-6E8A-4147-A177-3AD203B41FA5}">
                      <a16:colId xmlns:a16="http://schemas.microsoft.com/office/drawing/2014/main" val="20001"/>
                    </a:ext>
                  </a:extLst>
                </a:gridCol>
                <a:gridCol w="1490869">
                  <a:extLst>
                    <a:ext uri="{9D8B030D-6E8A-4147-A177-3AD203B41FA5}">
                      <a16:colId xmlns:a16="http://schemas.microsoft.com/office/drawing/2014/main" val="20002"/>
                    </a:ext>
                  </a:extLst>
                </a:gridCol>
                <a:gridCol w="1490871">
                  <a:extLst>
                    <a:ext uri="{9D8B030D-6E8A-4147-A177-3AD203B41FA5}">
                      <a16:colId xmlns:a16="http://schemas.microsoft.com/office/drawing/2014/main" val="20003"/>
                    </a:ext>
                  </a:extLst>
                </a:gridCol>
              </a:tblGrid>
              <a:tr h="140721">
                <a:tc>
                  <a:txBody>
                    <a:bodyPr/>
                    <a:lstStyle/>
                    <a:p>
                      <a:pPr algn="l"/>
                      <a:endParaRPr lang="en-US" sz="1000" b="0" u="none" baseline="0" dirty="0">
                        <a:solidFill>
                          <a:schemeClr val="tx1"/>
                        </a:solidFill>
                        <a:latin typeface="+mn-lt"/>
                      </a:endParaRPr>
                    </a:p>
                  </a:txBody>
                  <a:tcPr marL="91416" marR="91416" marT="34286" marB="34286">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i="0" dirty="0">
                          <a:solidFill>
                            <a:schemeClr val="bg1"/>
                          </a:solidFill>
                          <a:latin typeface="Avenir Black"/>
                          <a:cs typeface="CiscoSansTT Light" panose="020B0503020201020303" pitchFamily="34" charset="0"/>
                        </a:rPr>
                        <a:t>7821</a:t>
                      </a:r>
                    </a:p>
                  </a:txBody>
                  <a:tcPr marL="91416" marR="91416" marT="34286" marB="34286">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000" b="0" i="0" dirty="0">
                          <a:solidFill>
                            <a:schemeClr val="bg1"/>
                          </a:solidFill>
                          <a:latin typeface="Avenir Black"/>
                          <a:cs typeface="CiscoSansTT Light" panose="020B0503020201020303" pitchFamily="34" charset="0"/>
                        </a:rPr>
                        <a:t>7841</a:t>
                      </a:r>
                    </a:p>
                  </a:txBody>
                  <a:tcPr marL="91416" marR="91416" marT="34286" marB="34286">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000" b="0" i="0" dirty="0">
                          <a:solidFill>
                            <a:schemeClr val="bg1"/>
                          </a:solidFill>
                          <a:latin typeface="Avenir Black"/>
                          <a:cs typeface="CiscoSansTT Light" panose="020B0503020201020303" pitchFamily="34" charset="0"/>
                        </a:rPr>
                        <a:t>7861</a:t>
                      </a:r>
                    </a:p>
                  </a:txBody>
                  <a:tcPr marL="91416" marR="91416" marT="34286" marB="34286">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85447813"/>
                  </a:ext>
                </a:extLst>
              </a:tr>
              <a:tr h="140721">
                <a:tc>
                  <a:txBody>
                    <a:bodyPr/>
                    <a:lstStyle/>
                    <a:p>
                      <a:pPr algn="l"/>
                      <a:r>
                        <a:rPr lang="en-US" sz="1000" b="0" i="0" u="none" dirty="0">
                          <a:latin typeface="Avenir Black"/>
                          <a:cs typeface="CiscoSansTT Light" panose="020B0503020201020303" pitchFamily="34" charset="0"/>
                        </a:rPr>
                        <a:t>Replaceable </a:t>
                      </a:r>
                      <a:r>
                        <a:rPr lang="en-US" sz="1000" b="0" i="0" u="none" baseline="0" dirty="0">
                          <a:latin typeface="Avenir Black"/>
                          <a:cs typeface="CiscoSansTT Light" panose="020B0503020201020303" pitchFamily="34" charset="0"/>
                        </a:rPr>
                        <a:t>bezel</a:t>
                      </a:r>
                      <a:endParaRPr lang="en-US" sz="1000" b="0" i="0" u="none" baseline="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39229">
                <a:tc>
                  <a:txBody>
                    <a:bodyPr/>
                    <a:lstStyle/>
                    <a:p>
                      <a:pPr algn="l"/>
                      <a:r>
                        <a:rPr lang="en-US" sz="1000" b="0" i="0" dirty="0">
                          <a:latin typeface="Avenir Black"/>
                          <a:cs typeface="CiscoSansTT Light" panose="020B0503020201020303" pitchFamily="34" charset="0"/>
                        </a:rPr>
                        <a:t>Screen</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206" rtl="0" eaLnBrk="1" fontAlgn="auto" latinLnBrk="0" hangingPunct="1">
                        <a:lnSpc>
                          <a:spcPct val="100000"/>
                        </a:lnSpc>
                        <a:spcBef>
                          <a:spcPts val="0"/>
                        </a:spcBef>
                        <a:spcAft>
                          <a:spcPts val="0"/>
                        </a:spcAft>
                        <a:buClrTx/>
                        <a:buSzTx/>
                        <a:buFontTx/>
                        <a:buNone/>
                        <a:tabLst/>
                        <a:defRPr/>
                      </a:pPr>
                      <a:r>
                        <a:rPr lang="en-US" sz="1000" b="0" dirty="0">
                          <a:latin typeface="+mn-lt"/>
                        </a:rPr>
                        <a:t>396</a:t>
                      </a:r>
                      <a:r>
                        <a:rPr lang="en-US" sz="1000" b="0" baseline="0" dirty="0">
                          <a:latin typeface="+mn-lt"/>
                        </a:rPr>
                        <a:t>x162 mono (</a:t>
                      </a:r>
                      <a:r>
                        <a:rPr lang="en-US" sz="1000" b="0" dirty="0">
                          <a:latin typeface="+mn-lt"/>
                        </a:rPr>
                        <a:t>3.5”)</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latin typeface="+mn-lt"/>
                        </a:rPr>
                        <a:t>396</a:t>
                      </a:r>
                      <a:r>
                        <a:rPr lang="en-US" sz="1000" b="0" baseline="0" dirty="0">
                          <a:latin typeface="+mn-lt"/>
                        </a:rPr>
                        <a:t>x162 mono (</a:t>
                      </a:r>
                      <a:r>
                        <a:rPr lang="en-US" sz="1000" b="0" dirty="0">
                          <a:latin typeface="+mn-lt"/>
                        </a:rPr>
                        <a:t>3.5”)</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latin typeface="+mn-lt"/>
                        </a:rPr>
                        <a:t>396</a:t>
                      </a:r>
                      <a:r>
                        <a:rPr lang="en-US" sz="1000" b="0" baseline="0" dirty="0">
                          <a:latin typeface="+mn-lt"/>
                        </a:rPr>
                        <a:t>x162 mono (</a:t>
                      </a:r>
                      <a:r>
                        <a:rPr lang="en-US" sz="1000" b="0" dirty="0">
                          <a:latin typeface="+mn-lt"/>
                        </a:rPr>
                        <a:t>3.5”)</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40721">
                <a:tc>
                  <a:txBody>
                    <a:bodyPr/>
                    <a:lstStyle/>
                    <a:p>
                      <a:pPr algn="l"/>
                      <a:r>
                        <a:rPr lang="en-US" sz="1000" b="0" i="0" dirty="0">
                          <a:latin typeface="Avenir Black"/>
                          <a:cs typeface="CiscoSansTT Light" panose="020B0503020201020303" pitchFamily="34" charset="0"/>
                        </a:rPr>
                        <a:t>Ethernet</a:t>
                      </a:r>
                      <a:r>
                        <a:rPr lang="en-US" sz="1000" b="0" i="0" baseline="0" dirty="0">
                          <a:latin typeface="Avenir Black"/>
                          <a:cs typeface="CiscoSansTT Light" panose="020B0503020201020303" pitchFamily="34" charset="0"/>
                        </a:rPr>
                        <a:t> switch</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10/100</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10/100/1000</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10/100</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40721">
                <a:tc>
                  <a:txBody>
                    <a:bodyPr/>
                    <a:lstStyle/>
                    <a:p>
                      <a:pPr algn="l"/>
                      <a:r>
                        <a:rPr lang="en-US" sz="1000" b="0" i="0" dirty="0">
                          <a:latin typeface="Avenir Black"/>
                          <a:cs typeface="CiscoSansTT Light" panose="020B0503020201020303" pitchFamily="34" charset="0"/>
                        </a:rPr>
                        <a:t>Programmable</a:t>
                      </a:r>
                      <a:r>
                        <a:rPr lang="en-US" sz="1000" b="0" i="0" baseline="0" dirty="0">
                          <a:latin typeface="Avenir Black"/>
                          <a:cs typeface="CiscoSansTT Light" panose="020B0503020201020303" pitchFamily="34" charset="0"/>
                        </a:rPr>
                        <a:t> line keys</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2</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4</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latin typeface="+mn-lt"/>
                        </a:rPr>
                        <a:t>16</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40721">
                <a:tc>
                  <a:txBody>
                    <a:bodyPr/>
                    <a:lstStyle/>
                    <a:p>
                      <a:pPr algn="l"/>
                      <a:r>
                        <a:rPr lang="en-US" sz="1000" b="0" i="0" dirty="0">
                          <a:latin typeface="Avenir Black"/>
                          <a:cs typeface="CiscoSansTT Light" panose="020B0503020201020303" pitchFamily="34" charset="0"/>
                        </a:rPr>
                        <a:t>Programmable soft keys</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4</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4</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latin typeface="+mn-lt"/>
                        </a:rPr>
                        <a:t>4</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40721">
                <a:tc>
                  <a:txBody>
                    <a:bodyPr/>
                    <a:lstStyle/>
                    <a:p>
                      <a:pPr algn="l"/>
                      <a:r>
                        <a:rPr lang="en-US" sz="1000" b="0" i="0" dirty="0">
                          <a:latin typeface="Avenir Black"/>
                          <a:cs typeface="CiscoSansTT Light" panose="020B0503020201020303" pitchFamily="34" charset="0"/>
                        </a:rPr>
                        <a:t>Headset port</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40721">
                <a:tc>
                  <a:txBody>
                    <a:bodyPr/>
                    <a:lstStyle/>
                    <a:p>
                      <a:pPr algn="l"/>
                      <a:r>
                        <a:rPr lang="en-US" sz="1000" b="0" i="0" dirty="0">
                          <a:latin typeface="Avenir Black"/>
                          <a:cs typeface="CiscoSansTT Light" panose="020B0503020201020303" pitchFamily="34" charset="0"/>
                        </a:rPr>
                        <a:t>EHH</a:t>
                      </a:r>
                      <a:r>
                        <a:rPr lang="en-US" sz="1000" b="0" i="0" baseline="0" dirty="0">
                          <a:latin typeface="Avenir Black"/>
                          <a:cs typeface="CiscoSansTT Light" panose="020B0503020201020303" pitchFamily="34" charset="0"/>
                        </a:rPr>
                        <a:t> s</a:t>
                      </a:r>
                      <a:r>
                        <a:rPr lang="en-US" sz="1000" b="0" i="0" dirty="0">
                          <a:latin typeface="Avenir Black"/>
                          <a:cs typeface="CiscoSansTT Light" panose="020B0503020201020303" pitchFamily="34" charset="0"/>
                        </a:rPr>
                        <a:t>upport (AUX)</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40721">
                <a:tc>
                  <a:txBody>
                    <a:bodyPr/>
                    <a:lstStyle/>
                    <a:p>
                      <a:pPr algn="l"/>
                      <a:r>
                        <a:rPr lang="en-US" sz="1000" b="0" i="0" baseline="0" dirty="0">
                          <a:latin typeface="Avenir Black"/>
                          <a:cs typeface="CiscoSansTT Light" panose="020B0503020201020303" pitchFamily="34" charset="0"/>
                        </a:rPr>
                        <a:t>Full-duplex speakerphone</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40721">
                <a:tc>
                  <a:txBody>
                    <a:bodyPr/>
                    <a:lstStyle/>
                    <a:p>
                      <a:pPr algn="l"/>
                      <a:r>
                        <a:rPr lang="en-US" sz="1000" b="0" i="0" dirty="0">
                          <a:latin typeface="Avenir Black"/>
                          <a:cs typeface="CiscoSansTT Light" panose="020B0503020201020303" pitchFamily="34" charset="0"/>
                        </a:rPr>
                        <a:t>Wideband audio</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140721">
                <a:tc>
                  <a:txBody>
                    <a:bodyPr/>
                    <a:lstStyle/>
                    <a:p>
                      <a:pPr algn="l"/>
                      <a:r>
                        <a:rPr lang="en-US" sz="1000" b="0" i="0" dirty="0">
                          <a:latin typeface="Avenir Black"/>
                          <a:cs typeface="CiscoSansTT Light" panose="020B0503020201020303" pitchFamily="34" charset="0"/>
                        </a:rPr>
                        <a:t>POE class</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buFont typeface="Wingdings" pitchFamily="2" charset="2"/>
                        <a:buNone/>
                      </a:pPr>
                      <a:r>
                        <a:rPr lang="en-US" sz="1000" b="0" dirty="0">
                          <a:latin typeface="+mn-lt"/>
                        </a:rPr>
                        <a:t>1</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buFont typeface="Wingdings" pitchFamily="2" charset="2"/>
                        <a:buNone/>
                      </a:pPr>
                      <a:r>
                        <a:rPr lang="en-US" sz="1000" b="0" dirty="0">
                          <a:latin typeface="+mn-lt"/>
                        </a:rPr>
                        <a:t>1</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dirty="0">
                          <a:latin typeface="+mn-lt"/>
                        </a:rPr>
                        <a:t>1</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140721">
                <a:tc>
                  <a:txBody>
                    <a:bodyPr/>
                    <a:lstStyle/>
                    <a:p>
                      <a:pPr algn="l"/>
                      <a:r>
                        <a:rPr lang="en-US" sz="1000" b="0" i="0" dirty="0">
                          <a:latin typeface="Avenir Black"/>
                          <a:cs typeface="CiscoSansTT Light" panose="020B0503020201020303" pitchFamily="34" charset="0"/>
                        </a:rPr>
                        <a:t>Protocols</a:t>
                      </a:r>
                      <a:endParaRPr lang="en-US" sz="1000" b="0" i="0" dirty="0">
                        <a:solidFill>
                          <a:schemeClr val="tx1"/>
                        </a:solidFill>
                        <a:latin typeface="Avenir Black"/>
                        <a:cs typeface="CiscoSansTT Light" panose="020B0503020201020303" pitchFamily="34" charset="0"/>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1000" b="0" dirty="0">
                          <a:latin typeface="+mn-lt"/>
                        </a:rPr>
                        <a:t>SIP</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latin typeface="+mn-lt"/>
                        </a:rPr>
                        <a:t>SIP</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latin typeface="+mn-lt"/>
                        </a:rPr>
                        <a:t>SIP</a:t>
                      </a:r>
                      <a:endParaRPr lang="en-US" sz="1000" b="0" dirty="0">
                        <a:solidFill>
                          <a:schemeClr val="tx1"/>
                        </a:solidFill>
                        <a:latin typeface="+mn-lt"/>
                      </a:endParaRPr>
                    </a:p>
                  </a:txBody>
                  <a:tcPr marL="91416" marR="91416" marT="34286" marB="34286">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bl>
          </a:graphicData>
        </a:graphic>
      </p:graphicFrame>
      <p:pic>
        <p:nvPicPr>
          <p:cNvPr id="12"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80493" y="1005892"/>
            <a:ext cx="920510" cy="5738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88416" y="985056"/>
            <a:ext cx="899879" cy="615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5771" y="985088"/>
            <a:ext cx="901466"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Freeform 690">
            <a:extLst>
              <a:ext uri="{FF2B5EF4-FFF2-40B4-BE49-F238E27FC236}">
                <a16:creationId xmlns:a16="http://schemas.microsoft.com/office/drawing/2014/main" id="{896F3726-5DD0-2A45-B343-C6A12C4F7B0F}"/>
              </a:ext>
            </a:extLst>
          </p:cNvPr>
          <p:cNvSpPr>
            <a:spLocks noChangeAspect="1"/>
          </p:cNvSpPr>
          <p:nvPr/>
        </p:nvSpPr>
        <p:spPr bwMode="auto">
          <a:xfrm>
            <a:off x="4393677" y="3604472"/>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17" name="Freeform 690">
            <a:extLst>
              <a:ext uri="{FF2B5EF4-FFF2-40B4-BE49-F238E27FC236}">
                <a16:creationId xmlns:a16="http://schemas.microsoft.com/office/drawing/2014/main" id="{44C63FCD-A61B-7C40-9A22-001C33299899}"/>
              </a:ext>
            </a:extLst>
          </p:cNvPr>
          <p:cNvSpPr>
            <a:spLocks noChangeAspect="1"/>
          </p:cNvSpPr>
          <p:nvPr/>
        </p:nvSpPr>
        <p:spPr bwMode="auto">
          <a:xfrm>
            <a:off x="4393677" y="3162089"/>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18" name="Freeform 690">
            <a:extLst>
              <a:ext uri="{FF2B5EF4-FFF2-40B4-BE49-F238E27FC236}">
                <a16:creationId xmlns:a16="http://schemas.microsoft.com/office/drawing/2014/main" id="{8BE40FA8-A7D6-AD42-9324-277B8C60E0C9}"/>
              </a:ext>
            </a:extLst>
          </p:cNvPr>
          <p:cNvSpPr>
            <a:spLocks noChangeAspect="1"/>
          </p:cNvSpPr>
          <p:nvPr/>
        </p:nvSpPr>
        <p:spPr bwMode="auto">
          <a:xfrm>
            <a:off x="4393677" y="2053602"/>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19" name="Freeform 690">
            <a:extLst>
              <a:ext uri="{FF2B5EF4-FFF2-40B4-BE49-F238E27FC236}">
                <a16:creationId xmlns:a16="http://schemas.microsoft.com/office/drawing/2014/main" id="{C06A372D-6D1D-D149-AA9C-FAA10D958524}"/>
              </a:ext>
            </a:extLst>
          </p:cNvPr>
          <p:cNvSpPr>
            <a:spLocks noChangeAspect="1"/>
          </p:cNvSpPr>
          <p:nvPr/>
        </p:nvSpPr>
        <p:spPr bwMode="auto">
          <a:xfrm>
            <a:off x="4393677" y="3391764"/>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0" name="Freeform 690">
            <a:extLst>
              <a:ext uri="{FF2B5EF4-FFF2-40B4-BE49-F238E27FC236}">
                <a16:creationId xmlns:a16="http://schemas.microsoft.com/office/drawing/2014/main" id="{DA2AE02C-50A9-3D4A-93B7-6F8D4583AE14}"/>
              </a:ext>
            </a:extLst>
          </p:cNvPr>
          <p:cNvSpPr>
            <a:spLocks noChangeAspect="1"/>
          </p:cNvSpPr>
          <p:nvPr/>
        </p:nvSpPr>
        <p:spPr bwMode="auto">
          <a:xfrm>
            <a:off x="5884546" y="3604472"/>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1" name="Freeform 690">
            <a:extLst>
              <a:ext uri="{FF2B5EF4-FFF2-40B4-BE49-F238E27FC236}">
                <a16:creationId xmlns:a16="http://schemas.microsoft.com/office/drawing/2014/main" id="{B8D7B26C-E120-594A-B962-10879181E3DA}"/>
              </a:ext>
            </a:extLst>
          </p:cNvPr>
          <p:cNvSpPr>
            <a:spLocks noChangeAspect="1"/>
          </p:cNvSpPr>
          <p:nvPr/>
        </p:nvSpPr>
        <p:spPr bwMode="auto">
          <a:xfrm>
            <a:off x="5884546" y="3162089"/>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2" name="Freeform 690">
            <a:extLst>
              <a:ext uri="{FF2B5EF4-FFF2-40B4-BE49-F238E27FC236}">
                <a16:creationId xmlns:a16="http://schemas.microsoft.com/office/drawing/2014/main" id="{36068495-9E03-B14D-9C2D-850B029DA0B4}"/>
              </a:ext>
            </a:extLst>
          </p:cNvPr>
          <p:cNvSpPr>
            <a:spLocks noChangeAspect="1"/>
          </p:cNvSpPr>
          <p:nvPr/>
        </p:nvSpPr>
        <p:spPr bwMode="auto">
          <a:xfrm>
            <a:off x="5895391" y="2053602"/>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3" name="Freeform 690">
            <a:extLst>
              <a:ext uri="{FF2B5EF4-FFF2-40B4-BE49-F238E27FC236}">
                <a16:creationId xmlns:a16="http://schemas.microsoft.com/office/drawing/2014/main" id="{017A2947-CFB9-A141-90AD-DAAC5008AA7A}"/>
              </a:ext>
            </a:extLst>
          </p:cNvPr>
          <p:cNvSpPr>
            <a:spLocks noChangeAspect="1"/>
          </p:cNvSpPr>
          <p:nvPr/>
        </p:nvSpPr>
        <p:spPr bwMode="auto">
          <a:xfrm>
            <a:off x="5884546" y="3391764"/>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4" name="Freeform 690">
            <a:extLst>
              <a:ext uri="{FF2B5EF4-FFF2-40B4-BE49-F238E27FC236}">
                <a16:creationId xmlns:a16="http://schemas.microsoft.com/office/drawing/2014/main" id="{12C20FEF-E12D-EB40-88E8-824992559265}"/>
              </a:ext>
            </a:extLst>
          </p:cNvPr>
          <p:cNvSpPr>
            <a:spLocks noChangeAspect="1"/>
          </p:cNvSpPr>
          <p:nvPr/>
        </p:nvSpPr>
        <p:spPr bwMode="auto">
          <a:xfrm>
            <a:off x="7368790" y="3604472"/>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5" name="Freeform 690">
            <a:extLst>
              <a:ext uri="{FF2B5EF4-FFF2-40B4-BE49-F238E27FC236}">
                <a16:creationId xmlns:a16="http://schemas.microsoft.com/office/drawing/2014/main" id="{7AB09D22-12E0-744C-A641-4C6C773A094D}"/>
              </a:ext>
            </a:extLst>
          </p:cNvPr>
          <p:cNvSpPr>
            <a:spLocks noChangeAspect="1"/>
          </p:cNvSpPr>
          <p:nvPr/>
        </p:nvSpPr>
        <p:spPr bwMode="auto">
          <a:xfrm>
            <a:off x="7368790" y="3162089"/>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6" name="Freeform 690">
            <a:extLst>
              <a:ext uri="{FF2B5EF4-FFF2-40B4-BE49-F238E27FC236}">
                <a16:creationId xmlns:a16="http://schemas.microsoft.com/office/drawing/2014/main" id="{12C119B6-8B26-AF43-9A89-392920838E35}"/>
              </a:ext>
            </a:extLst>
          </p:cNvPr>
          <p:cNvSpPr>
            <a:spLocks noChangeAspect="1"/>
          </p:cNvSpPr>
          <p:nvPr/>
        </p:nvSpPr>
        <p:spPr bwMode="auto">
          <a:xfrm>
            <a:off x="7368790" y="2053602"/>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7" name="Freeform 690">
            <a:extLst>
              <a:ext uri="{FF2B5EF4-FFF2-40B4-BE49-F238E27FC236}">
                <a16:creationId xmlns:a16="http://schemas.microsoft.com/office/drawing/2014/main" id="{262DAF18-0E1F-5B4F-98A4-604247909B1E}"/>
              </a:ext>
            </a:extLst>
          </p:cNvPr>
          <p:cNvSpPr>
            <a:spLocks noChangeAspect="1"/>
          </p:cNvSpPr>
          <p:nvPr/>
        </p:nvSpPr>
        <p:spPr bwMode="auto">
          <a:xfrm>
            <a:off x="7368790" y="3391764"/>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8" name="Freeform 690">
            <a:extLst>
              <a:ext uri="{FF2B5EF4-FFF2-40B4-BE49-F238E27FC236}">
                <a16:creationId xmlns:a16="http://schemas.microsoft.com/office/drawing/2014/main" id="{19E1F6A2-6585-B64A-A3A2-70A6A8DFD22C}"/>
              </a:ext>
            </a:extLst>
          </p:cNvPr>
          <p:cNvSpPr>
            <a:spLocks noChangeAspect="1"/>
          </p:cNvSpPr>
          <p:nvPr/>
        </p:nvSpPr>
        <p:spPr bwMode="auto">
          <a:xfrm>
            <a:off x="4393677" y="3823133"/>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9" name="Freeform 690">
            <a:extLst>
              <a:ext uri="{FF2B5EF4-FFF2-40B4-BE49-F238E27FC236}">
                <a16:creationId xmlns:a16="http://schemas.microsoft.com/office/drawing/2014/main" id="{09ED2E22-9F68-A144-AE5C-59F4B3A558BC}"/>
              </a:ext>
            </a:extLst>
          </p:cNvPr>
          <p:cNvSpPr>
            <a:spLocks noChangeAspect="1"/>
          </p:cNvSpPr>
          <p:nvPr/>
        </p:nvSpPr>
        <p:spPr bwMode="auto">
          <a:xfrm>
            <a:off x="5884546" y="3823133"/>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0" name="Freeform 690">
            <a:extLst>
              <a:ext uri="{FF2B5EF4-FFF2-40B4-BE49-F238E27FC236}">
                <a16:creationId xmlns:a16="http://schemas.microsoft.com/office/drawing/2014/main" id="{D8D63707-F4C2-2946-B8CB-66AA0E5E341A}"/>
              </a:ext>
            </a:extLst>
          </p:cNvPr>
          <p:cNvSpPr>
            <a:spLocks noChangeAspect="1"/>
          </p:cNvSpPr>
          <p:nvPr/>
        </p:nvSpPr>
        <p:spPr bwMode="auto">
          <a:xfrm>
            <a:off x="7368790" y="3823133"/>
            <a:ext cx="143917" cy="137160"/>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1" name="Rounded Rectangle 30"/>
          <p:cNvSpPr/>
          <p:nvPr/>
        </p:nvSpPr>
        <p:spPr>
          <a:xfrm>
            <a:off x="5482272" y="2472402"/>
            <a:ext cx="970155" cy="189049"/>
          </a:xfrm>
          <a:prstGeom prst="roundRect">
            <a:avLst>
              <a:gd name="adj" fmla="val 50000"/>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GB" dirty="0">
              <a:solidFill>
                <a:srgbClr val="FFFFFF"/>
              </a:solidFill>
            </a:endParaRPr>
          </a:p>
        </p:txBody>
      </p:sp>
      <p:sp>
        <p:nvSpPr>
          <p:cNvPr id="4" name="TextBox 3"/>
          <p:cNvSpPr txBox="1"/>
          <p:nvPr/>
        </p:nvSpPr>
        <p:spPr>
          <a:xfrm>
            <a:off x="7586420" y="4779264"/>
            <a:ext cx="1276350" cy="219075"/>
          </a:xfrm>
          <a:prstGeom prst="rect">
            <a:avLst/>
          </a:prstGeom>
          <a:solidFill>
            <a:schemeClr val="tx1"/>
          </a:solidFill>
        </p:spPr>
        <p:txBody>
          <a:bodyPr vert="horz" wrap="square" lIns="91440" tIns="45720" rIns="91440" bIns="45720" rtlCol="0" anchor="ctr">
            <a:normAutofit fontScale="62500" lnSpcReduction="20000"/>
          </a:bodyPr>
          <a:lstStyle/>
          <a:p>
            <a:pPr algn="ctr"/>
            <a:r>
              <a:rPr lang="en-US" sz="1400" b="1" dirty="0">
                <a:solidFill>
                  <a:srgbClr val="FFFFFF"/>
                </a:solidFill>
              </a:rPr>
              <a:t>ONLY SUPPORTED</a:t>
            </a:r>
          </a:p>
        </p:txBody>
      </p:sp>
      <p:sp>
        <p:nvSpPr>
          <p:cNvPr id="32" name="TextBox 31"/>
          <p:cNvSpPr txBox="1"/>
          <p:nvPr/>
        </p:nvSpPr>
        <p:spPr>
          <a:xfrm>
            <a:off x="6305690" y="4779264"/>
            <a:ext cx="1276350" cy="219075"/>
          </a:xfrm>
          <a:prstGeom prst="rect">
            <a:avLst/>
          </a:prstGeom>
          <a:solidFill>
            <a:schemeClr val="accent1"/>
          </a:solidFill>
        </p:spPr>
        <p:txBody>
          <a:bodyPr vert="horz" wrap="square" lIns="91440" tIns="45720" rIns="91440" bIns="45720" rtlCol="0" anchor="ctr">
            <a:normAutofit fontScale="55000" lnSpcReduction="20000"/>
          </a:bodyPr>
          <a:lstStyle/>
          <a:p>
            <a:pPr algn="ctr"/>
            <a:r>
              <a:rPr lang="en-US" sz="1400" b="1" dirty="0">
                <a:solidFill>
                  <a:srgbClr val="FFFFFF"/>
                </a:solidFill>
              </a:rPr>
              <a:t>SOLD &amp; SUPPORTED</a:t>
            </a:r>
          </a:p>
        </p:txBody>
      </p:sp>
      <p:sp>
        <p:nvSpPr>
          <p:cNvPr id="35" name="Rounded Rectangle 34"/>
          <p:cNvSpPr/>
          <p:nvPr/>
        </p:nvSpPr>
        <p:spPr>
          <a:xfrm>
            <a:off x="5476009" y="2695479"/>
            <a:ext cx="970155" cy="189049"/>
          </a:xfrm>
          <a:prstGeom prst="roundRect">
            <a:avLst>
              <a:gd name="adj" fmla="val 50000"/>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GB" dirty="0">
              <a:solidFill>
                <a:srgbClr val="FFFFFF"/>
              </a:solidFill>
            </a:endParaRPr>
          </a:p>
        </p:txBody>
      </p:sp>
    </p:spTree>
    <p:extLst>
      <p:ext uri="{BB962C8B-B14F-4D97-AF65-F5344CB8AC3E}">
        <p14:creationId xmlns:p14="http://schemas.microsoft.com/office/powerpoint/2010/main" val="3241547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venir Black"/>
              </a:rPr>
              <a:t>8800 Series- Key Features</a:t>
            </a:r>
          </a:p>
        </p:txBody>
      </p:sp>
      <p:sp>
        <p:nvSpPr>
          <p:cNvPr id="4" name="TextBox 3"/>
          <p:cNvSpPr txBox="1"/>
          <p:nvPr/>
        </p:nvSpPr>
        <p:spPr>
          <a:xfrm>
            <a:off x="7586420" y="4779264"/>
            <a:ext cx="1276350" cy="219075"/>
          </a:xfrm>
          <a:prstGeom prst="rect">
            <a:avLst/>
          </a:prstGeom>
          <a:solidFill>
            <a:schemeClr val="tx1"/>
          </a:solidFill>
        </p:spPr>
        <p:txBody>
          <a:bodyPr vert="horz" wrap="square" lIns="91440" tIns="45720" rIns="91440" bIns="45720" rtlCol="0" anchor="ctr">
            <a:normAutofit fontScale="62500" lnSpcReduction="20000"/>
          </a:bodyPr>
          <a:lstStyle/>
          <a:p>
            <a:pPr algn="ctr"/>
            <a:r>
              <a:rPr lang="en-US" sz="1400" b="1" dirty="0">
                <a:solidFill>
                  <a:srgbClr val="FFFFFF"/>
                </a:solidFill>
              </a:rPr>
              <a:t>ONLY SUPPORTED</a:t>
            </a:r>
          </a:p>
        </p:txBody>
      </p:sp>
      <p:sp>
        <p:nvSpPr>
          <p:cNvPr id="32" name="TextBox 31"/>
          <p:cNvSpPr txBox="1"/>
          <p:nvPr/>
        </p:nvSpPr>
        <p:spPr>
          <a:xfrm>
            <a:off x="6305690" y="4779264"/>
            <a:ext cx="1276350" cy="219075"/>
          </a:xfrm>
          <a:prstGeom prst="rect">
            <a:avLst/>
          </a:prstGeom>
          <a:solidFill>
            <a:schemeClr val="accent1"/>
          </a:solidFill>
        </p:spPr>
        <p:txBody>
          <a:bodyPr vert="horz" wrap="square" lIns="91440" tIns="45720" rIns="91440" bIns="45720" rtlCol="0" anchor="ctr">
            <a:normAutofit fontScale="55000" lnSpcReduction="20000"/>
          </a:bodyPr>
          <a:lstStyle/>
          <a:p>
            <a:pPr algn="ctr"/>
            <a:r>
              <a:rPr lang="en-US" sz="1400" b="1" dirty="0">
                <a:solidFill>
                  <a:srgbClr val="FFFFFF"/>
                </a:solidFill>
              </a:rPr>
              <a:t>SOLD &amp; SUPPORTED</a:t>
            </a:r>
          </a:p>
        </p:txBody>
      </p:sp>
      <p:sp>
        <p:nvSpPr>
          <p:cNvPr id="8" name="Rounded Rectangle 7"/>
          <p:cNvSpPr/>
          <p:nvPr/>
        </p:nvSpPr>
        <p:spPr>
          <a:xfrm>
            <a:off x="4684722" y="1019898"/>
            <a:ext cx="873881" cy="708326"/>
          </a:xfrm>
          <a:prstGeom prst="roundRect">
            <a:avLst/>
          </a:prstGeom>
          <a:solidFill>
            <a:srgbClr val="EF631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9" name="Rounded Rectangle 8"/>
          <p:cNvSpPr/>
          <p:nvPr/>
        </p:nvSpPr>
        <p:spPr>
          <a:xfrm>
            <a:off x="5721173" y="1042606"/>
            <a:ext cx="873881" cy="708326"/>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0" name="Rounded Rectangle 9"/>
          <p:cNvSpPr/>
          <p:nvPr/>
        </p:nvSpPr>
        <p:spPr>
          <a:xfrm>
            <a:off x="6716175" y="1042606"/>
            <a:ext cx="873881" cy="708326"/>
          </a:xfrm>
          <a:prstGeom prst="roundRect">
            <a:avLst/>
          </a:prstGeom>
          <a:solidFill>
            <a:srgbClr val="EF631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1" name="Rounded Rectangle 10"/>
          <p:cNvSpPr/>
          <p:nvPr/>
        </p:nvSpPr>
        <p:spPr>
          <a:xfrm>
            <a:off x="7723729" y="1042606"/>
            <a:ext cx="873881" cy="708326"/>
          </a:xfrm>
          <a:prstGeom prst="roundRect">
            <a:avLst/>
          </a:prstGeom>
          <a:solidFill>
            <a:srgbClr val="EF631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2" name="Rounded Rectangle 11"/>
          <p:cNvSpPr/>
          <p:nvPr/>
        </p:nvSpPr>
        <p:spPr>
          <a:xfrm>
            <a:off x="2783022" y="1027329"/>
            <a:ext cx="873881" cy="708326"/>
          </a:xfrm>
          <a:prstGeom prst="round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3" name="Rounded Rectangle 12"/>
          <p:cNvSpPr/>
          <p:nvPr/>
        </p:nvSpPr>
        <p:spPr>
          <a:xfrm>
            <a:off x="3717866" y="1044206"/>
            <a:ext cx="873881" cy="708326"/>
          </a:xfrm>
          <a:prstGeom prst="roundRect">
            <a:avLst/>
          </a:prstGeom>
          <a:solidFill>
            <a:srgbClr val="EF631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graphicFrame>
        <p:nvGraphicFramePr>
          <p:cNvPr id="14" name="Table 13">
            <a:extLst>
              <a:ext uri="{FF2B5EF4-FFF2-40B4-BE49-F238E27FC236}">
                <a16:creationId xmlns:a16="http://schemas.microsoft.com/office/drawing/2014/main" id="{91E03B6F-877C-AF43-BB4C-A7338C524674}"/>
              </a:ext>
            </a:extLst>
          </p:cNvPr>
          <p:cNvGraphicFramePr>
            <a:graphicFrameLocks noGrp="1"/>
          </p:cNvGraphicFramePr>
          <p:nvPr>
            <p:extLst/>
          </p:nvPr>
        </p:nvGraphicFramePr>
        <p:xfrm>
          <a:off x="533400" y="1901267"/>
          <a:ext cx="8115304" cy="2331720"/>
        </p:xfrm>
        <a:graphic>
          <a:graphicData uri="http://schemas.openxmlformats.org/drawingml/2006/table">
            <a:tbl>
              <a:tblPr>
                <a:tableStyleId>{9D7B26C5-4107-4FEC-AEDC-1716B250A1EF}</a:tableStyleId>
              </a:tblPr>
              <a:tblGrid>
                <a:gridCol w="2183296">
                  <a:extLst>
                    <a:ext uri="{9D8B030D-6E8A-4147-A177-3AD203B41FA5}">
                      <a16:colId xmlns:a16="http://schemas.microsoft.com/office/drawing/2014/main" val="2689129442"/>
                    </a:ext>
                  </a:extLst>
                </a:gridCol>
                <a:gridCol w="988668">
                  <a:extLst>
                    <a:ext uri="{9D8B030D-6E8A-4147-A177-3AD203B41FA5}">
                      <a16:colId xmlns:a16="http://schemas.microsoft.com/office/drawing/2014/main" val="684066151"/>
                    </a:ext>
                  </a:extLst>
                </a:gridCol>
                <a:gridCol w="988668">
                  <a:extLst>
                    <a:ext uri="{9D8B030D-6E8A-4147-A177-3AD203B41FA5}">
                      <a16:colId xmlns:a16="http://schemas.microsoft.com/office/drawing/2014/main" val="3996226465"/>
                    </a:ext>
                  </a:extLst>
                </a:gridCol>
                <a:gridCol w="988668">
                  <a:extLst>
                    <a:ext uri="{9D8B030D-6E8A-4147-A177-3AD203B41FA5}">
                      <a16:colId xmlns:a16="http://schemas.microsoft.com/office/drawing/2014/main" val="1923455188"/>
                    </a:ext>
                  </a:extLst>
                </a:gridCol>
                <a:gridCol w="988668">
                  <a:extLst>
                    <a:ext uri="{9D8B030D-6E8A-4147-A177-3AD203B41FA5}">
                      <a16:colId xmlns:a16="http://schemas.microsoft.com/office/drawing/2014/main" val="443722970"/>
                    </a:ext>
                  </a:extLst>
                </a:gridCol>
                <a:gridCol w="988668">
                  <a:extLst>
                    <a:ext uri="{9D8B030D-6E8A-4147-A177-3AD203B41FA5}">
                      <a16:colId xmlns:a16="http://schemas.microsoft.com/office/drawing/2014/main" val="4128855968"/>
                    </a:ext>
                  </a:extLst>
                </a:gridCol>
                <a:gridCol w="988668">
                  <a:extLst>
                    <a:ext uri="{9D8B030D-6E8A-4147-A177-3AD203B41FA5}">
                      <a16:colId xmlns:a16="http://schemas.microsoft.com/office/drawing/2014/main" val="1676077832"/>
                    </a:ext>
                  </a:extLst>
                </a:gridCol>
              </a:tblGrid>
              <a:tr h="0">
                <a:tc>
                  <a:txBody>
                    <a:bodyPr/>
                    <a:lstStyle/>
                    <a:p>
                      <a:pPr algn="l" fontAlgn="b"/>
                      <a:endParaRPr lang="en-US" sz="1050" b="0" i="0" u="none" strike="noStrike" dirty="0">
                        <a:solidFill>
                          <a:schemeClr val="tx1">
                            <a:lumMod val="75000"/>
                            <a:lumOff val="25000"/>
                          </a:schemeClr>
                        </a:solidFill>
                        <a:effectLst/>
                        <a:latin typeface="Avenir Black"/>
                      </a:endParaRPr>
                    </a:p>
                  </a:txBody>
                  <a:tcPr marT="36576" marB="36576"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00000"/>
                        </a:lnSpc>
                        <a:spcBef>
                          <a:spcPts val="0"/>
                        </a:spcBef>
                        <a:spcAft>
                          <a:spcPts val="0"/>
                        </a:spcAft>
                      </a:pPr>
                      <a:r>
                        <a:rPr lang="en-US" sz="1050" b="0" i="0" u="none" strike="noStrike" dirty="0">
                          <a:solidFill>
                            <a:schemeClr val="bg1"/>
                          </a:solidFill>
                          <a:effectLst/>
                          <a:latin typeface="Avenir Black"/>
                          <a:cs typeface="CiscoSansTT Light" panose="020B0503020201020303" pitchFamily="34" charset="0"/>
                        </a:rPr>
                        <a:t>8</a:t>
                      </a:r>
                      <a:r>
                        <a:rPr lang="en-US" sz="1050" b="0" i="0" u="none" strike="noStrike" kern="1200" dirty="0">
                          <a:solidFill>
                            <a:schemeClr val="bg1"/>
                          </a:solidFill>
                          <a:effectLst/>
                          <a:latin typeface="Avenir Black"/>
                          <a:ea typeface="+mn-ea"/>
                          <a:cs typeface="CiscoSansTT Light" panose="020B0503020201020303" pitchFamily="34" charset="0"/>
                        </a:rPr>
                        <a:t>811</a:t>
                      </a:r>
                    </a:p>
                  </a:txBody>
                  <a:tcPr marL="0" marR="0" marT="0" marB="0"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lnSpc>
                          <a:spcPct val="100000"/>
                        </a:lnSpc>
                        <a:spcBef>
                          <a:spcPts val="0"/>
                        </a:spcBef>
                        <a:spcAft>
                          <a:spcPts val="0"/>
                        </a:spcAft>
                      </a:pPr>
                      <a:r>
                        <a:rPr lang="en-US" sz="1050" b="0" i="0" u="none" strike="noStrike" dirty="0">
                          <a:solidFill>
                            <a:schemeClr val="bg1"/>
                          </a:solidFill>
                          <a:effectLst/>
                          <a:latin typeface="Avenir Black"/>
                          <a:cs typeface="CiscoSansTT Light" panose="020B0503020201020303" pitchFamily="34" charset="0"/>
                        </a:rPr>
                        <a:t>8841</a:t>
                      </a:r>
                    </a:p>
                  </a:txBody>
                  <a:tcPr marL="0" marR="0" marT="0" marB="0"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spcBef>
                          <a:spcPts val="0"/>
                        </a:spcBef>
                        <a:spcAft>
                          <a:spcPts val="0"/>
                        </a:spcAft>
                      </a:pPr>
                      <a:r>
                        <a:rPr lang="en-US" sz="1050" b="0" i="0" u="none" strike="noStrike" dirty="0">
                          <a:solidFill>
                            <a:schemeClr val="bg1"/>
                          </a:solidFill>
                          <a:effectLst/>
                          <a:latin typeface="Avenir Black"/>
                          <a:cs typeface="CiscoSansTT Light" panose="020B0503020201020303" pitchFamily="34" charset="0"/>
                        </a:rPr>
                        <a:t>8845</a:t>
                      </a:r>
                    </a:p>
                  </a:txBody>
                  <a:tcPr marL="0" marR="0" marT="0" marB="0"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spcBef>
                          <a:spcPts val="0"/>
                        </a:spcBef>
                        <a:spcAft>
                          <a:spcPts val="0"/>
                        </a:spcAft>
                      </a:pPr>
                      <a:r>
                        <a:rPr lang="en-US" sz="1050" b="0" i="0" u="none" strike="noStrike" dirty="0">
                          <a:solidFill>
                            <a:schemeClr val="bg1"/>
                          </a:solidFill>
                          <a:effectLst/>
                          <a:latin typeface="Avenir Black"/>
                          <a:cs typeface="CiscoSansTT Light" panose="020B0503020201020303" pitchFamily="34" charset="0"/>
                        </a:rPr>
                        <a:t>8851</a:t>
                      </a:r>
                    </a:p>
                  </a:txBody>
                  <a:tcPr marL="0" marR="0" marT="0" marB="0"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lnSpc>
                          <a:spcPct val="100000"/>
                        </a:lnSpc>
                        <a:spcBef>
                          <a:spcPts val="0"/>
                        </a:spcBef>
                        <a:spcAft>
                          <a:spcPts val="0"/>
                        </a:spcAft>
                      </a:pPr>
                      <a:r>
                        <a:rPr lang="en-US" sz="1050" b="0" i="0" u="none" strike="noStrike" dirty="0">
                          <a:solidFill>
                            <a:schemeClr val="bg1"/>
                          </a:solidFill>
                          <a:effectLst/>
                          <a:latin typeface="Avenir Black"/>
                          <a:cs typeface="CiscoSansTT Light" panose="020B0503020201020303" pitchFamily="34" charset="0"/>
                        </a:rPr>
                        <a:t>8861</a:t>
                      </a:r>
                    </a:p>
                  </a:txBody>
                  <a:tcPr marL="0" marR="0" marT="0" marB="0"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lnSpc>
                          <a:spcPct val="100000"/>
                        </a:lnSpc>
                        <a:spcBef>
                          <a:spcPts val="0"/>
                        </a:spcBef>
                        <a:spcAft>
                          <a:spcPts val="0"/>
                        </a:spcAft>
                      </a:pPr>
                      <a:r>
                        <a:rPr lang="en-US" sz="1050" b="0" i="0" u="none" strike="noStrike" dirty="0">
                          <a:solidFill>
                            <a:schemeClr val="bg1"/>
                          </a:solidFill>
                          <a:effectLst/>
                          <a:latin typeface="Avenir Black"/>
                          <a:cs typeface="CiscoSansTT Light" panose="020B0503020201020303" pitchFamily="34" charset="0"/>
                        </a:rPr>
                        <a:t>8865</a:t>
                      </a:r>
                    </a:p>
                  </a:txBody>
                  <a:tcPr marL="0" marR="0" marT="0" marB="0" anchor="ctr">
                    <a:lnL>
                      <a:noFill/>
                    </a:lnL>
                    <a:lnR>
                      <a:noFill/>
                    </a:lnR>
                    <a:lnT w="12700" cmpd="sng">
                      <a:noFill/>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23457221"/>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HD video (720p)</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a:solidFill>
                            <a:schemeClr val="tx1"/>
                          </a:solidFill>
                          <a:effectLst/>
                          <a:latin typeface="Avenir Black"/>
                        </a:rPr>
                        <a:t>-</a:t>
                      </a:r>
                      <a:endParaRPr lang="en-US" sz="1050" b="0" i="0" u="none" strike="noStrike">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7702111"/>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Integral switch</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Gigabit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Gigabit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Gigabit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a:solidFill>
                            <a:schemeClr val="tx1"/>
                          </a:solidFill>
                          <a:effectLst/>
                          <a:latin typeface="Avenir Black"/>
                        </a:rPr>
                        <a:t>Gigabit</a:t>
                      </a:r>
                      <a:endParaRPr lang="en-US" sz="1050" b="0" i="0" u="none" strike="noStrike">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a:solidFill>
                            <a:schemeClr val="tx1"/>
                          </a:solidFill>
                          <a:effectLst/>
                          <a:latin typeface="Avenir Black"/>
                        </a:rPr>
                        <a:t>Gigabit</a:t>
                      </a:r>
                      <a:endParaRPr lang="en-US" sz="1050" b="0" i="0" u="none" strike="noStrike">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a:solidFill>
                            <a:schemeClr val="tx1"/>
                          </a:solidFill>
                          <a:effectLst/>
                          <a:latin typeface="Avenir Black"/>
                        </a:rPr>
                        <a:t>Gigabit</a:t>
                      </a:r>
                      <a:endParaRPr lang="en-US" sz="1050" b="0" i="0" u="none" strike="noStrike">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76176149"/>
                  </a:ext>
                </a:extLst>
              </a:tr>
              <a:tr h="12831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Programmable (line) keys</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5-10</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5-10</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5-10</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5-10</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5-10</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5-10</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060579"/>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Bluetooth/DECT</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Bluetooth</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Bluetooth</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a:solidFill>
                            <a:schemeClr val="tx1"/>
                          </a:solidFill>
                          <a:effectLst/>
                          <a:latin typeface="Avenir Black"/>
                        </a:rPr>
                        <a:t>Bluetooth</a:t>
                      </a:r>
                      <a:endParaRPr lang="en-US" sz="1050" b="0" i="0" u="none" strike="noStrike">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a:solidFill>
                            <a:schemeClr val="tx1"/>
                          </a:solidFill>
                          <a:effectLst/>
                          <a:latin typeface="Avenir Black"/>
                        </a:rPr>
                        <a:t>Bluetooth</a:t>
                      </a:r>
                      <a:endParaRPr lang="en-US" sz="1050" b="0" i="0" u="none" strike="noStrike">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29413336"/>
                  </a:ext>
                </a:extLst>
              </a:tr>
              <a:tr h="12831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Cisco Intelligent Proximity</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98851048"/>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USB (physical ports)</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1</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2</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2</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9627437"/>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KEM</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2</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3</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3</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19438675"/>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Wi-Fi (802.11n)</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050" b="0" u="none" strike="noStrike" dirty="0">
                          <a:solidFill>
                            <a:schemeClr val="tx1"/>
                          </a:solidFill>
                          <a:effectLst/>
                          <a:latin typeface="Avenir Black"/>
                        </a:rPr>
                        <a:t>-</a:t>
                      </a:r>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ap="flat" cmpd="sng" algn="ctr">
                      <a:solidFill>
                        <a:schemeClr val="tx1">
                          <a:lumMod val="10000"/>
                          <a:lumOff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8259297"/>
                  </a:ext>
                </a:extLst>
              </a:tr>
              <a:tr h="0">
                <a:tc>
                  <a:txBody>
                    <a:bodyPr/>
                    <a:lstStyle/>
                    <a:p>
                      <a:pPr algn="l" fontAlgn="b"/>
                      <a:r>
                        <a:rPr lang="en-US" sz="1050" b="0" i="0" u="none" strike="noStrike" dirty="0">
                          <a:solidFill>
                            <a:schemeClr val="tx1"/>
                          </a:solidFill>
                          <a:effectLst/>
                          <a:latin typeface="Avenir Black"/>
                          <a:cs typeface="CiscoSansTT Light" panose="020B0503020201020303" pitchFamily="34" charset="0"/>
                        </a:rPr>
                        <a:t>Wall-mountable</a:t>
                      </a: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endParaRPr lang="en-US" sz="1050" b="0" i="0" u="none" strike="noStrike" dirty="0">
                        <a:solidFill>
                          <a:schemeClr val="tx1"/>
                        </a:solidFill>
                        <a:effectLst/>
                        <a:latin typeface="Avenir Black"/>
                      </a:endParaRPr>
                    </a:p>
                  </a:txBody>
                  <a:tcPr marT="36576" marB="36576" anchor="ctr">
                    <a:lnL>
                      <a:noFill/>
                    </a:lnL>
                    <a:lnR>
                      <a:noFill/>
                    </a:lnR>
                    <a:lnT w="12700" cap="flat" cmpd="sng" algn="ctr">
                      <a:solidFill>
                        <a:schemeClr val="tx1">
                          <a:lumMod val="10000"/>
                          <a:lumOff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52047599"/>
                  </a:ext>
                </a:extLst>
              </a:tr>
            </a:tbl>
          </a:graphicData>
        </a:graphic>
      </p:graphicFrame>
      <p:pic>
        <p:nvPicPr>
          <p:cNvPr id="15" name="Picture 14">
            <a:extLst>
              <a:ext uri="{FF2B5EF4-FFF2-40B4-BE49-F238E27FC236}">
                <a16:creationId xmlns:a16="http://schemas.microsoft.com/office/drawing/2014/main" id="{E8F3651A-81AC-C54A-91B3-26A7C9279FE5}"/>
              </a:ext>
            </a:extLst>
          </p:cNvPr>
          <p:cNvPicPr>
            <a:picLocks noChangeAspect="1"/>
          </p:cNvPicPr>
          <p:nvPr/>
        </p:nvPicPr>
        <p:blipFill rotWithShape="1">
          <a:blip r:embed="rId3"/>
          <a:srcRect l="17729" t="4192" r="15349" b="8024"/>
          <a:stretch/>
        </p:blipFill>
        <p:spPr>
          <a:xfrm>
            <a:off x="2903749" y="1062116"/>
            <a:ext cx="628651" cy="640556"/>
          </a:xfrm>
          <a:prstGeom prst="rect">
            <a:avLst/>
          </a:prstGeom>
        </p:spPr>
      </p:pic>
      <p:pic>
        <p:nvPicPr>
          <p:cNvPr id="16" name="Picture 15">
            <a:extLst>
              <a:ext uri="{FF2B5EF4-FFF2-40B4-BE49-F238E27FC236}">
                <a16:creationId xmlns:a16="http://schemas.microsoft.com/office/drawing/2014/main" id="{17F67B52-82B8-5C41-9D3B-8FBD7BF79D73}"/>
              </a:ext>
            </a:extLst>
          </p:cNvPr>
          <p:cNvPicPr>
            <a:picLocks noChangeAspect="1"/>
          </p:cNvPicPr>
          <p:nvPr/>
        </p:nvPicPr>
        <p:blipFill rotWithShape="1">
          <a:blip r:embed="rId4"/>
          <a:srcRect l="17763" t="5222" r="14268" b="7441"/>
          <a:stretch/>
        </p:blipFill>
        <p:spPr>
          <a:xfrm>
            <a:off x="3845243" y="1104900"/>
            <a:ext cx="619125" cy="595313"/>
          </a:xfrm>
          <a:prstGeom prst="rect">
            <a:avLst/>
          </a:prstGeom>
          <a:noFill/>
          <a:ln>
            <a:noFill/>
          </a:ln>
        </p:spPr>
      </p:pic>
      <p:pic>
        <p:nvPicPr>
          <p:cNvPr id="17" name="Picture 16">
            <a:extLst>
              <a:ext uri="{FF2B5EF4-FFF2-40B4-BE49-F238E27FC236}">
                <a16:creationId xmlns:a16="http://schemas.microsoft.com/office/drawing/2014/main" id="{027ADE20-8FAE-A44F-BBF0-3284D3B5F595}"/>
              </a:ext>
            </a:extLst>
          </p:cNvPr>
          <p:cNvPicPr>
            <a:picLocks noChangeAspect="1"/>
          </p:cNvPicPr>
          <p:nvPr/>
        </p:nvPicPr>
        <p:blipFill rotWithShape="1">
          <a:blip r:embed="rId5"/>
          <a:srcRect l="15308" t="2762" r="11881" b="3583"/>
          <a:stretch/>
        </p:blipFill>
        <p:spPr>
          <a:xfrm>
            <a:off x="4776788" y="1044206"/>
            <a:ext cx="697706" cy="676275"/>
          </a:xfrm>
          <a:prstGeom prst="rect">
            <a:avLst/>
          </a:prstGeom>
        </p:spPr>
      </p:pic>
      <p:pic>
        <p:nvPicPr>
          <p:cNvPr id="18" name="Picture 17">
            <a:extLst>
              <a:ext uri="{FF2B5EF4-FFF2-40B4-BE49-F238E27FC236}">
                <a16:creationId xmlns:a16="http://schemas.microsoft.com/office/drawing/2014/main" id="{2E376D49-0DA8-1B41-894D-B1D8CEFEEC29}"/>
              </a:ext>
            </a:extLst>
          </p:cNvPr>
          <p:cNvPicPr>
            <a:picLocks noChangeAspect="1"/>
          </p:cNvPicPr>
          <p:nvPr/>
        </p:nvPicPr>
        <p:blipFill rotWithShape="1">
          <a:blip r:embed="rId6"/>
          <a:srcRect l="18314" t="5030" r="15115" b="7742"/>
          <a:stretch/>
        </p:blipFill>
        <p:spPr>
          <a:xfrm>
            <a:off x="5797705" y="1054869"/>
            <a:ext cx="707231" cy="692944"/>
          </a:xfrm>
          <a:prstGeom prst="rect">
            <a:avLst/>
          </a:prstGeom>
        </p:spPr>
      </p:pic>
      <p:pic>
        <p:nvPicPr>
          <p:cNvPr id="19" name="Picture 18">
            <a:extLst>
              <a:ext uri="{FF2B5EF4-FFF2-40B4-BE49-F238E27FC236}">
                <a16:creationId xmlns:a16="http://schemas.microsoft.com/office/drawing/2014/main" id="{23C38B8A-5112-FB4C-923F-D35CD285CB8E}"/>
              </a:ext>
            </a:extLst>
          </p:cNvPr>
          <p:cNvPicPr>
            <a:picLocks noChangeAspect="1"/>
          </p:cNvPicPr>
          <p:nvPr/>
        </p:nvPicPr>
        <p:blipFill rotWithShape="1">
          <a:blip r:embed="rId7"/>
          <a:srcRect l="18709" t="5680" r="15646" b="7201"/>
          <a:stretch/>
        </p:blipFill>
        <p:spPr>
          <a:xfrm>
            <a:off x="6806582" y="1064351"/>
            <a:ext cx="692944" cy="688181"/>
          </a:xfrm>
          <a:prstGeom prst="rect">
            <a:avLst/>
          </a:prstGeom>
        </p:spPr>
      </p:pic>
      <p:pic>
        <p:nvPicPr>
          <p:cNvPr id="20" name="Picture 19">
            <a:extLst>
              <a:ext uri="{FF2B5EF4-FFF2-40B4-BE49-F238E27FC236}">
                <a16:creationId xmlns:a16="http://schemas.microsoft.com/office/drawing/2014/main" id="{17B78B19-C589-074A-BFCB-E8C118332A21}"/>
              </a:ext>
            </a:extLst>
          </p:cNvPr>
          <p:cNvPicPr>
            <a:picLocks noChangeAspect="1"/>
          </p:cNvPicPr>
          <p:nvPr/>
        </p:nvPicPr>
        <p:blipFill rotWithShape="1">
          <a:blip r:embed="rId8"/>
          <a:srcRect l="15694" t="2614" r="12644" b="3231"/>
          <a:stretch/>
        </p:blipFill>
        <p:spPr>
          <a:xfrm>
            <a:off x="7818429" y="1065656"/>
            <a:ext cx="684480" cy="677493"/>
          </a:xfrm>
          <a:prstGeom prst="rect">
            <a:avLst/>
          </a:prstGeom>
        </p:spPr>
      </p:pic>
      <p:sp>
        <p:nvSpPr>
          <p:cNvPr id="21" name="Freeform 690">
            <a:extLst>
              <a:ext uri="{FF2B5EF4-FFF2-40B4-BE49-F238E27FC236}">
                <a16:creationId xmlns:a16="http://schemas.microsoft.com/office/drawing/2014/main" id="{0998E682-D98C-F744-A99D-E2FEC586A398}"/>
              </a:ext>
            </a:extLst>
          </p:cNvPr>
          <p:cNvSpPr>
            <a:spLocks noChangeAspect="1"/>
          </p:cNvSpPr>
          <p:nvPr/>
        </p:nvSpPr>
        <p:spPr bwMode="auto">
          <a:xfrm>
            <a:off x="3108040" y="4035385"/>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2" name="Freeform 690">
            <a:extLst>
              <a:ext uri="{FF2B5EF4-FFF2-40B4-BE49-F238E27FC236}">
                <a16:creationId xmlns:a16="http://schemas.microsoft.com/office/drawing/2014/main" id="{7E115192-47E0-5C4F-85CA-2E83C96F5D7C}"/>
              </a:ext>
            </a:extLst>
          </p:cNvPr>
          <p:cNvSpPr>
            <a:spLocks noChangeAspect="1"/>
          </p:cNvSpPr>
          <p:nvPr/>
        </p:nvSpPr>
        <p:spPr bwMode="auto">
          <a:xfrm>
            <a:off x="4105807" y="4035385"/>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3" name="Freeform 690">
            <a:extLst>
              <a:ext uri="{FF2B5EF4-FFF2-40B4-BE49-F238E27FC236}">
                <a16:creationId xmlns:a16="http://schemas.microsoft.com/office/drawing/2014/main" id="{CBEDBDC3-10CF-E943-BA66-D62389A3FD04}"/>
              </a:ext>
            </a:extLst>
          </p:cNvPr>
          <p:cNvSpPr>
            <a:spLocks noChangeAspect="1"/>
          </p:cNvSpPr>
          <p:nvPr/>
        </p:nvSpPr>
        <p:spPr bwMode="auto">
          <a:xfrm>
            <a:off x="5106349" y="4035385"/>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4" name="Freeform 690">
            <a:extLst>
              <a:ext uri="{FF2B5EF4-FFF2-40B4-BE49-F238E27FC236}">
                <a16:creationId xmlns:a16="http://schemas.microsoft.com/office/drawing/2014/main" id="{4618C8F2-3324-8E40-8C27-074135290A4D}"/>
              </a:ext>
            </a:extLst>
          </p:cNvPr>
          <p:cNvSpPr>
            <a:spLocks noChangeAspect="1"/>
          </p:cNvSpPr>
          <p:nvPr/>
        </p:nvSpPr>
        <p:spPr bwMode="auto">
          <a:xfrm>
            <a:off x="6069901" y="4035385"/>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5" name="Freeform 690">
            <a:extLst>
              <a:ext uri="{FF2B5EF4-FFF2-40B4-BE49-F238E27FC236}">
                <a16:creationId xmlns:a16="http://schemas.microsoft.com/office/drawing/2014/main" id="{8D8FA6C4-B803-E44C-BFC7-F8384308C5E3}"/>
              </a:ext>
            </a:extLst>
          </p:cNvPr>
          <p:cNvSpPr>
            <a:spLocks noChangeAspect="1"/>
          </p:cNvSpPr>
          <p:nvPr/>
        </p:nvSpPr>
        <p:spPr bwMode="auto">
          <a:xfrm>
            <a:off x="7067668" y="4035385"/>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6" name="Freeform 690">
            <a:extLst>
              <a:ext uri="{FF2B5EF4-FFF2-40B4-BE49-F238E27FC236}">
                <a16:creationId xmlns:a16="http://schemas.microsoft.com/office/drawing/2014/main" id="{D776AA37-4B16-9146-B976-E5D1DA66808C}"/>
              </a:ext>
            </a:extLst>
          </p:cNvPr>
          <p:cNvSpPr>
            <a:spLocks noChangeAspect="1"/>
          </p:cNvSpPr>
          <p:nvPr/>
        </p:nvSpPr>
        <p:spPr bwMode="auto">
          <a:xfrm>
            <a:off x="8068210" y="4035385"/>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7" name="Freeform 690">
            <a:extLst>
              <a:ext uri="{FF2B5EF4-FFF2-40B4-BE49-F238E27FC236}">
                <a16:creationId xmlns:a16="http://schemas.microsoft.com/office/drawing/2014/main" id="{5B35DDED-FCA9-F348-BA1E-2C04A19FA857}"/>
              </a:ext>
            </a:extLst>
          </p:cNvPr>
          <p:cNvSpPr>
            <a:spLocks noChangeAspect="1"/>
          </p:cNvSpPr>
          <p:nvPr/>
        </p:nvSpPr>
        <p:spPr bwMode="auto">
          <a:xfrm>
            <a:off x="7067668" y="3803472"/>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8" name="Freeform 690">
            <a:extLst>
              <a:ext uri="{FF2B5EF4-FFF2-40B4-BE49-F238E27FC236}">
                <a16:creationId xmlns:a16="http://schemas.microsoft.com/office/drawing/2014/main" id="{8543AA1E-101B-9247-A3F9-40178F3BB3AD}"/>
              </a:ext>
            </a:extLst>
          </p:cNvPr>
          <p:cNvSpPr>
            <a:spLocks noChangeAspect="1"/>
          </p:cNvSpPr>
          <p:nvPr/>
        </p:nvSpPr>
        <p:spPr bwMode="auto">
          <a:xfrm>
            <a:off x="8068210" y="3803472"/>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29" name="Freeform 690">
            <a:extLst>
              <a:ext uri="{FF2B5EF4-FFF2-40B4-BE49-F238E27FC236}">
                <a16:creationId xmlns:a16="http://schemas.microsoft.com/office/drawing/2014/main" id="{E8558830-E0BC-A94E-822B-E1D3FFE93562}"/>
              </a:ext>
            </a:extLst>
          </p:cNvPr>
          <p:cNvSpPr>
            <a:spLocks noChangeAspect="1"/>
          </p:cNvSpPr>
          <p:nvPr/>
        </p:nvSpPr>
        <p:spPr bwMode="auto">
          <a:xfrm>
            <a:off x="5106349" y="3107732"/>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0" name="Freeform 690">
            <a:extLst>
              <a:ext uri="{FF2B5EF4-FFF2-40B4-BE49-F238E27FC236}">
                <a16:creationId xmlns:a16="http://schemas.microsoft.com/office/drawing/2014/main" id="{98F3EE6C-407D-3248-943D-3526811FDD05}"/>
              </a:ext>
            </a:extLst>
          </p:cNvPr>
          <p:cNvSpPr>
            <a:spLocks noChangeAspect="1"/>
          </p:cNvSpPr>
          <p:nvPr/>
        </p:nvSpPr>
        <p:spPr bwMode="auto">
          <a:xfrm>
            <a:off x="6069901" y="3107732"/>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1" name="Freeform 690">
            <a:extLst>
              <a:ext uri="{FF2B5EF4-FFF2-40B4-BE49-F238E27FC236}">
                <a16:creationId xmlns:a16="http://schemas.microsoft.com/office/drawing/2014/main" id="{53CF71A4-65BD-D242-9BDA-EB2489441151}"/>
              </a:ext>
            </a:extLst>
          </p:cNvPr>
          <p:cNvSpPr>
            <a:spLocks noChangeAspect="1"/>
          </p:cNvSpPr>
          <p:nvPr/>
        </p:nvSpPr>
        <p:spPr bwMode="auto">
          <a:xfrm>
            <a:off x="7067668" y="3107732"/>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3" name="Freeform 690">
            <a:extLst>
              <a:ext uri="{FF2B5EF4-FFF2-40B4-BE49-F238E27FC236}">
                <a16:creationId xmlns:a16="http://schemas.microsoft.com/office/drawing/2014/main" id="{339CBE8D-074B-AB4A-B6EB-B177C06D2CF1}"/>
              </a:ext>
            </a:extLst>
          </p:cNvPr>
          <p:cNvSpPr>
            <a:spLocks noChangeAspect="1"/>
          </p:cNvSpPr>
          <p:nvPr/>
        </p:nvSpPr>
        <p:spPr bwMode="auto">
          <a:xfrm>
            <a:off x="8068210" y="3107732"/>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5" name="Freeform 690">
            <a:extLst>
              <a:ext uri="{FF2B5EF4-FFF2-40B4-BE49-F238E27FC236}">
                <a16:creationId xmlns:a16="http://schemas.microsoft.com/office/drawing/2014/main" id="{A31BA68A-00EC-4B40-AF65-14A1CA9C75EF}"/>
              </a:ext>
            </a:extLst>
          </p:cNvPr>
          <p:cNvSpPr>
            <a:spLocks noChangeAspect="1"/>
          </p:cNvSpPr>
          <p:nvPr/>
        </p:nvSpPr>
        <p:spPr bwMode="auto">
          <a:xfrm>
            <a:off x="5106349" y="2173454"/>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7" name="Freeform 690">
            <a:extLst>
              <a:ext uri="{FF2B5EF4-FFF2-40B4-BE49-F238E27FC236}">
                <a16:creationId xmlns:a16="http://schemas.microsoft.com/office/drawing/2014/main" id="{E9AB6070-287C-2E41-A6F8-226D68F14D07}"/>
              </a:ext>
            </a:extLst>
          </p:cNvPr>
          <p:cNvSpPr>
            <a:spLocks noChangeAspect="1"/>
          </p:cNvSpPr>
          <p:nvPr/>
        </p:nvSpPr>
        <p:spPr bwMode="auto">
          <a:xfrm>
            <a:off x="8068210" y="2173454"/>
            <a:ext cx="170772" cy="162754"/>
          </a:xfrm>
          <a:custGeom>
            <a:avLst/>
            <a:gdLst>
              <a:gd name="T0" fmla="*/ 83 w 90"/>
              <a:gd name="T1" fmla="*/ 4 h 86"/>
              <a:gd name="T2" fmla="*/ 83 w 90"/>
              <a:gd name="T3" fmla="*/ 4 h 86"/>
              <a:gd name="T4" fmla="*/ 66 w 90"/>
              <a:gd name="T5" fmla="*/ 7 h 86"/>
              <a:gd name="T6" fmla="*/ 37 w 90"/>
              <a:gd name="T7" fmla="*/ 52 h 86"/>
              <a:gd name="T8" fmla="*/ 25 w 90"/>
              <a:gd name="T9" fmla="*/ 34 h 86"/>
              <a:gd name="T10" fmla="*/ 8 w 90"/>
              <a:gd name="T11" fmla="*/ 30 h 86"/>
              <a:gd name="T12" fmla="*/ 4 w 90"/>
              <a:gd name="T13" fmla="*/ 48 h 86"/>
              <a:gd name="T14" fmla="*/ 26 w 90"/>
              <a:gd name="T15" fmla="*/ 81 h 86"/>
              <a:gd name="T16" fmla="*/ 31 w 90"/>
              <a:gd name="T17" fmla="*/ 85 h 86"/>
              <a:gd name="T18" fmla="*/ 36 w 90"/>
              <a:gd name="T19" fmla="*/ 86 h 86"/>
              <a:gd name="T20" fmla="*/ 36 w 90"/>
              <a:gd name="T21" fmla="*/ 86 h 86"/>
              <a:gd name="T22" fmla="*/ 36 w 90"/>
              <a:gd name="T23" fmla="*/ 86 h 86"/>
              <a:gd name="T24" fmla="*/ 37 w 90"/>
              <a:gd name="T25" fmla="*/ 86 h 86"/>
              <a:gd name="T26" fmla="*/ 37 w 90"/>
              <a:gd name="T27" fmla="*/ 86 h 86"/>
              <a:gd name="T28" fmla="*/ 37 w 90"/>
              <a:gd name="T29" fmla="*/ 86 h 86"/>
              <a:gd name="T30" fmla="*/ 37 w 90"/>
              <a:gd name="T31" fmla="*/ 86 h 86"/>
              <a:gd name="T32" fmla="*/ 42 w 90"/>
              <a:gd name="T33" fmla="*/ 85 h 86"/>
              <a:gd name="T34" fmla="*/ 47 w 90"/>
              <a:gd name="T35" fmla="*/ 81 h 86"/>
              <a:gd name="T36" fmla="*/ 87 w 90"/>
              <a:gd name="T37" fmla="*/ 21 h 86"/>
              <a:gd name="T38" fmla="*/ 83 w 90"/>
              <a:gd name="T39"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86">
                <a:moveTo>
                  <a:pt x="83" y="4"/>
                </a:moveTo>
                <a:cubicBezTo>
                  <a:pt x="83" y="4"/>
                  <a:pt x="83" y="4"/>
                  <a:pt x="83" y="4"/>
                </a:cubicBezTo>
                <a:cubicBezTo>
                  <a:pt x="78" y="0"/>
                  <a:pt x="70" y="2"/>
                  <a:pt x="66" y="7"/>
                </a:cubicBezTo>
                <a:cubicBezTo>
                  <a:pt x="37" y="52"/>
                  <a:pt x="37" y="52"/>
                  <a:pt x="37" y="52"/>
                </a:cubicBezTo>
                <a:cubicBezTo>
                  <a:pt x="25" y="34"/>
                  <a:pt x="25" y="34"/>
                  <a:pt x="25" y="34"/>
                </a:cubicBezTo>
                <a:cubicBezTo>
                  <a:pt x="21" y="28"/>
                  <a:pt x="13" y="27"/>
                  <a:pt x="8" y="30"/>
                </a:cubicBezTo>
                <a:cubicBezTo>
                  <a:pt x="2" y="34"/>
                  <a:pt x="0" y="42"/>
                  <a:pt x="4" y="48"/>
                </a:cubicBezTo>
                <a:cubicBezTo>
                  <a:pt x="26" y="81"/>
                  <a:pt x="26" y="81"/>
                  <a:pt x="26" y="81"/>
                </a:cubicBezTo>
                <a:cubicBezTo>
                  <a:pt x="27" y="83"/>
                  <a:pt x="29" y="84"/>
                  <a:pt x="31" y="85"/>
                </a:cubicBezTo>
                <a:cubicBezTo>
                  <a:pt x="33" y="86"/>
                  <a:pt x="34" y="86"/>
                  <a:pt x="36" y="86"/>
                </a:cubicBezTo>
                <a:cubicBezTo>
                  <a:pt x="36" y="86"/>
                  <a:pt x="36" y="86"/>
                  <a:pt x="36" y="86"/>
                </a:cubicBezTo>
                <a:cubicBezTo>
                  <a:pt x="36" y="86"/>
                  <a:pt x="36" y="86"/>
                  <a:pt x="36" y="86"/>
                </a:cubicBezTo>
                <a:cubicBezTo>
                  <a:pt x="37" y="86"/>
                  <a:pt x="37" y="86"/>
                  <a:pt x="37" y="86"/>
                </a:cubicBezTo>
                <a:cubicBezTo>
                  <a:pt x="37" y="86"/>
                  <a:pt x="37" y="86"/>
                  <a:pt x="37" y="86"/>
                </a:cubicBezTo>
                <a:cubicBezTo>
                  <a:pt x="37" y="86"/>
                  <a:pt x="37" y="86"/>
                  <a:pt x="37" y="86"/>
                </a:cubicBezTo>
                <a:cubicBezTo>
                  <a:pt x="37" y="86"/>
                  <a:pt x="37" y="86"/>
                  <a:pt x="37" y="86"/>
                </a:cubicBezTo>
                <a:cubicBezTo>
                  <a:pt x="39" y="86"/>
                  <a:pt x="40" y="86"/>
                  <a:pt x="42" y="85"/>
                </a:cubicBezTo>
                <a:cubicBezTo>
                  <a:pt x="44" y="84"/>
                  <a:pt x="46" y="83"/>
                  <a:pt x="47" y="81"/>
                </a:cubicBezTo>
                <a:cubicBezTo>
                  <a:pt x="87" y="21"/>
                  <a:pt x="87" y="21"/>
                  <a:pt x="87" y="21"/>
                </a:cubicBezTo>
                <a:cubicBezTo>
                  <a:pt x="90" y="15"/>
                  <a:pt x="89" y="8"/>
                  <a:pt x="83" y="4"/>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a:solidFill>
                <a:srgbClr val="282828"/>
              </a:solidFill>
              <a:ea typeface="ＭＳ Ｐゴシック" charset="0"/>
            </a:endParaRPr>
          </a:p>
        </p:txBody>
      </p:sp>
      <p:sp>
        <p:nvSpPr>
          <p:cNvPr id="38" name="Rounded Rectangle 37"/>
          <p:cNvSpPr/>
          <p:nvPr/>
        </p:nvSpPr>
        <p:spPr>
          <a:xfrm>
            <a:off x="4706657" y="2844748"/>
            <a:ext cx="970155" cy="189049"/>
          </a:xfrm>
          <a:prstGeom prst="roundRect">
            <a:avLst>
              <a:gd name="adj" fmla="val 50000"/>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GB" dirty="0">
              <a:solidFill>
                <a:srgbClr val="FFFFFF"/>
              </a:solidFill>
            </a:endParaRPr>
          </a:p>
        </p:txBody>
      </p:sp>
      <p:sp>
        <p:nvSpPr>
          <p:cNvPr id="40" name="Rounded Rectangle 39"/>
          <p:cNvSpPr/>
          <p:nvPr/>
        </p:nvSpPr>
        <p:spPr>
          <a:xfrm>
            <a:off x="4706657" y="3081437"/>
            <a:ext cx="970155" cy="189049"/>
          </a:xfrm>
          <a:prstGeom prst="roundRect">
            <a:avLst>
              <a:gd name="adj" fmla="val 50000"/>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GB" dirty="0">
              <a:solidFill>
                <a:srgbClr val="FFFFFF"/>
              </a:solidFill>
            </a:endParaRPr>
          </a:p>
        </p:txBody>
      </p:sp>
    </p:spTree>
    <p:extLst>
      <p:ext uri="{BB962C8B-B14F-4D97-AF65-F5344CB8AC3E}">
        <p14:creationId xmlns:p14="http://schemas.microsoft.com/office/powerpoint/2010/main" val="151366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volve IP Theme">
  <a:themeElements>
    <a:clrScheme name="Evolve IP Final">
      <a:dk1>
        <a:srgbClr val="000000"/>
      </a:dk1>
      <a:lt1>
        <a:srgbClr val="FFFFFF"/>
      </a:lt1>
      <a:dk2>
        <a:srgbClr val="222222"/>
      </a:dk2>
      <a:lt2>
        <a:srgbClr val="F0F0F0"/>
      </a:lt2>
      <a:accent1>
        <a:srgbClr val="F47920"/>
      </a:accent1>
      <a:accent2>
        <a:srgbClr val="BEBEBE"/>
      </a:accent2>
      <a:accent3>
        <a:srgbClr val="009BC3"/>
      </a:accent3>
      <a:accent4>
        <a:srgbClr val="66C9E5"/>
      </a:accent4>
      <a:accent5>
        <a:srgbClr val="D3490A"/>
      </a:accent5>
      <a:accent6>
        <a:srgbClr val="0E6F92"/>
      </a:accent6>
      <a:hlink>
        <a:srgbClr val="F47920"/>
      </a:hlink>
      <a:folHlink>
        <a:srgbClr val="222222"/>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F631A"/>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noFill/>
        <a:ln w="25400" cmpd="sng">
          <a:solidFill>
            <a:schemeClr val="accent2"/>
          </a:solidFill>
        </a:ln>
        <a:effectLst/>
      </a:spPr>
      <a:bodyPr/>
      <a:lstStyle/>
      <a:style>
        <a:lnRef idx="1">
          <a:schemeClr val="accent1"/>
        </a:lnRef>
        <a:fillRef idx="3">
          <a:schemeClr val="accent1"/>
        </a:fillRef>
        <a:effectRef idx="2">
          <a:schemeClr val="accent1"/>
        </a:effectRef>
        <a:fontRef idx="minor">
          <a:schemeClr val="lt1"/>
        </a:fontRef>
      </a:style>
    </a:lnDef>
    <a:txDef>
      <a:spPr>
        <a:noFill/>
      </a:spPr>
      <a:bodyPr wrap="none" rtlCol="0">
        <a:spAutoFit/>
      </a:bodyPr>
      <a:lstStyle>
        <a:defPPr marL="269875" indent="-261938">
          <a:spcBef>
            <a:spcPts val="984"/>
          </a:spcBef>
          <a:buClr>
            <a:schemeClr val="accent1"/>
          </a:buClr>
          <a:buFont typeface="Wingdings" charset="2"/>
          <a:buChar char="§"/>
          <a:tabLst/>
          <a:defRPr sz="1400" smtClean="0">
            <a:solidFill>
              <a:schemeClr val="tx1">
                <a:lumMod val="75000"/>
                <a:lumOff val="25000"/>
              </a:schemeClr>
            </a:solidFill>
          </a:defRPr>
        </a:defPPr>
      </a:lstStyle>
    </a:txDef>
  </a:objectDefaults>
  <a:extraClrSchemeLst/>
</a:theme>
</file>

<file path=ppt/theme/theme2.xml><?xml version="1.0" encoding="utf-8"?>
<a:theme xmlns:a="http://schemas.openxmlformats.org/drawingml/2006/main" name="3_Office Theme">
  <a:themeElements>
    <a:clrScheme name="Custom 17">
      <a:dk1>
        <a:srgbClr val="000000"/>
      </a:dk1>
      <a:lt1>
        <a:srgbClr val="FFFFFF"/>
      </a:lt1>
      <a:dk2>
        <a:srgbClr val="222222"/>
      </a:dk2>
      <a:lt2>
        <a:srgbClr val="E6E6E6"/>
      </a:lt2>
      <a:accent1>
        <a:srgbClr val="EF631A"/>
      </a:accent1>
      <a:accent2>
        <a:srgbClr val="BEBEBE"/>
      </a:accent2>
      <a:accent3>
        <a:srgbClr val="1189B6"/>
      </a:accent3>
      <a:accent4>
        <a:srgbClr val="66C9E5"/>
      </a:accent4>
      <a:accent5>
        <a:srgbClr val="359DDF"/>
      </a:accent5>
      <a:accent6>
        <a:srgbClr val="0068C7"/>
      </a:accent6>
      <a:hlink>
        <a:srgbClr val="F0631A"/>
      </a:hlink>
      <a:folHlink>
        <a:srgbClr val="1A1A1A"/>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F631A"/>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noFill/>
        <a:ln w="28575" cmpd="sng">
          <a:solidFill>
            <a:schemeClr val="bg1"/>
          </a:solidFill>
        </a:ln>
        <a:effectLst/>
      </a:spPr>
      <a:bodyPr/>
      <a:lstStyle/>
      <a:style>
        <a:lnRef idx="1">
          <a:schemeClr val="accent1"/>
        </a:lnRef>
        <a:fillRef idx="3">
          <a:schemeClr val="accent1"/>
        </a:fillRef>
        <a:effectRef idx="2">
          <a:schemeClr val="accent1"/>
        </a:effectRef>
        <a:fontRef idx="minor">
          <a:schemeClr val="lt1"/>
        </a:fontRef>
      </a:style>
    </a:lnDef>
    <a:txDef>
      <a:spPr/>
      <a:bodyPr vert="horz" lIns="91440" tIns="45720" rIns="91440" bIns="45720" rtlCol="0">
        <a:normAutofit fontScale="70000" lnSpcReduction="20000"/>
      </a:bodyPr>
      <a:lstStyle>
        <a:defPPr>
          <a:defRPr sz="1400"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41816</TotalTime>
  <Words>1539</Words>
  <Application>Microsoft Office PowerPoint</Application>
  <PresentationFormat>On-screen Show (16:9)</PresentationFormat>
  <Paragraphs>309</Paragraphs>
  <Slides>16</Slides>
  <Notes>16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Arial</vt:lpstr>
      <vt:lpstr>Avenir Black</vt:lpstr>
      <vt:lpstr>Avenir Book</vt:lpstr>
      <vt:lpstr>Calibri</vt:lpstr>
      <vt:lpstr>Courier New</vt:lpstr>
      <vt:lpstr>LucidaGrande</vt:lpstr>
      <vt:lpstr>Wingdings</vt:lpstr>
      <vt:lpstr>Evolve IP Theme</vt:lpstr>
      <vt:lpstr>3_Office Theme</vt:lpstr>
      <vt:lpstr>Cisco Multi platform  Phones (MPP)</vt:lpstr>
      <vt:lpstr>Goals </vt:lpstr>
      <vt:lpstr>PowerPoint Presentation</vt:lpstr>
      <vt:lpstr> Included Evolved Office Seats</vt:lpstr>
      <vt:lpstr>Upgrades (For Leased and Purchased Phones)</vt:lpstr>
      <vt:lpstr>Support for additional Models</vt:lpstr>
      <vt:lpstr>Cisco 8800 Series</vt:lpstr>
      <vt:lpstr>7800 Series- Key Features</vt:lpstr>
      <vt:lpstr>8800 Series- Key Features</vt:lpstr>
      <vt:lpstr> Cisco MPP and confluence </vt:lpstr>
      <vt:lpstr>Confluence resources for tier 1  </vt:lpstr>
      <vt:lpstr>Troubleshooting decision tree</vt:lpstr>
      <vt:lpstr>Frequently asked questions</vt:lpstr>
      <vt:lpstr>Where do I go for cisco MPP content?</vt:lpstr>
      <vt:lpstr>Timeline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Hermione Osmers</dc:creator>
  <cp:lastModifiedBy>Sanjeevi Ashokkumar</cp:lastModifiedBy>
  <cp:revision>1232</cp:revision>
  <cp:lastPrinted>2019-05-14T18:02:50Z</cp:lastPrinted>
  <dcterms:created xsi:type="dcterms:W3CDTF">2015-06-17T13:47:56Z</dcterms:created>
  <dcterms:modified xsi:type="dcterms:W3CDTF">2019-05-16T17:16:15Z</dcterms:modified>
</cp:coreProperties>
</file>